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12"/>
  </p:notesMasterIdLst>
  <p:sldIdLst>
    <p:sldId id="260" r:id="rId2"/>
    <p:sldId id="264" r:id="rId3"/>
    <p:sldId id="276" r:id="rId4"/>
    <p:sldId id="279" r:id="rId5"/>
    <p:sldId id="280" r:id="rId6"/>
    <p:sldId id="281" r:id="rId7"/>
    <p:sldId id="282" r:id="rId8"/>
    <p:sldId id="283" r:id="rId9"/>
    <p:sldId id="284" r:id="rId10"/>
    <p:sldId id="278" r:id="rId1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72" d="100"/>
          <a:sy n="72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Complessi</a:t>
            </a:r>
            <a:r>
              <a:rPr lang="it-IT" baseline="0" dirty="0" smtClean="0"/>
              <a:t> </a:t>
            </a:r>
            <a:endParaRPr lang="it-IT" dirty="0"/>
          </a:p>
        </c:rich>
      </c:tx>
      <c:layout>
        <c:manualLayout>
          <c:xMode val="edge"/>
          <c:yMode val="edge"/>
          <c:x val="0.51699146236345139"/>
          <c:y val="3.779341977875475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3134726615335228E-2"/>
          <c:y val="0.24098256906324503"/>
          <c:w val="0.5547269311130647"/>
          <c:h val="0.4505268226960059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Complessi</c:v>
                </c:pt>
              </c:strCache>
            </c:strRef>
          </c:tx>
          <c:spPr>
            <a:effectLst/>
          </c:spPr>
          <c:dLbls>
            <c:dLbl>
              <c:idx val="0"/>
              <c:layout>
                <c:manualLayout>
                  <c:x val="2.4808559404059124E-2"/>
                  <c:y val="1.94179813354071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mono56%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2.7010046229768301E-2"/>
                  <c:y val="7.70088045772691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2/4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26%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3.323473931660495E-2"/>
                  <c:y val="-4.35288936149951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5/7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6.611735714489456E-3"/>
                  <c:y val="1.5747258241147813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8+</a:t>
                    </a:r>
                    <a:r>
                      <a:rPr lang="en-US" sz="1400" dirty="0"/>
                      <a:t>
</a:t>
                    </a:r>
                    <a:r>
                      <a:rPr lang="en-US" sz="1400" dirty="0" smtClean="0"/>
                      <a:t>7%</a:t>
                    </a:r>
                    <a:endParaRPr lang="en-US" sz="1400" dirty="0"/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Foglio1!$A$2:$A$5</c:f>
              <c:strCache>
                <c:ptCount val="4"/>
                <c:pt idx="0">
                  <c:v>mono</c:v>
                </c:pt>
                <c:pt idx="1">
                  <c:v>2/4</c:v>
                </c:pt>
                <c:pt idx="2">
                  <c:v>5/7</c:v>
                </c:pt>
                <c:pt idx="3">
                  <c:v>8+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56</c:v>
                </c:pt>
                <c:pt idx="1">
                  <c:v>26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9.3134726615335214E-2"/>
          <c:y val="0.24098256906324503"/>
          <c:w val="0.5547269311130647"/>
          <c:h val="0.45052682269600591"/>
        </c:manualLayout>
      </c:layout>
      <c:pie3DChart>
        <c:varyColors val="1"/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layout>
        <c:manualLayout>
          <c:xMode val="edge"/>
          <c:yMode val="edge"/>
          <c:x val="0.45073716273197922"/>
          <c:y val="3.642060928524793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830463615917573"/>
          <c:y val="0.37452478752254792"/>
          <c:w val="0.5547269311130647"/>
          <c:h val="0.4505268226960059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Centri Urbani</c:v>
                </c:pt>
              </c:strCache>
            </c:strRef>
          </c:tx>
          <c:spPr>
            <a:effectLst/>
          </c:spPr>
          <c:cat>
            <c:strRef>
              <c:f>Foglio1!$A$2:$A$4</c:f>
              <c:strCache>
                <c:ptCount val="3"/>
                <c:pt idx="0">
                  <c:v>grandi</c:v>
                </c:pt>
                <c:pt idx="1">
                  <c:v>medi</c:v>
                </c:pt>
                <c:pt idx="2">
                  <c:v>piccoli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46</c:v>
                </c:pt>
                <c:pt idx="1">
                  <c:v>31</c:v>
                </c:pt>
                <c:pt idx="2">
                  <c:v>23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layout>
        <c:manualLayout>
          <c:xMode val="edge"/>
          <c:yMode val="edge"/>
          <c:x val="0.3599834812319696"/>
          <c:y val="3.643053433362720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7882100526092964"/>
          <c:y val="0.33813081717226395"/>
          <c:w val="0.5547269311130647"/>
          <c:h val="0.4505268226960059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Nord/Centro/Sud</c:v>
                </c:pt>
              </c:strCache>
            </c:strRef>
          </c:tx>
          <c:spPr>
            <a:effectLst/>
          </c:spPr>
          <c:cat>
            <c:strRef>
              <c:f>Foglio1!$A$2:$A$4</c:f>
              <c:strCache>
                <c:ptCount val="3"/>
                <c:pt idx="0">
                  <c:v>Nord</c:v>
                </c:pt>
                <c:pt idx="1">
                  <c:v>Centro</c:v>
                </c:pt>
                <c:pt idx="2">
                  <c:v>Sud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50</c:v>
                </c:pt>
                <c:pt idx="1">
                  <c:v>18</c:v>
                </c:pt>
                <c:pt idx="2">
                  <c:v>32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 baseline="0" dirty="0" smtClean="0"/>
              <a:t>Schermi </a:t>
            </a:r>
            <a:endParaRPr lang="it-IT" dirty="0"/>
          </a:p>
        </c:rich>
      </c:tx>
      <c:layout>
        <c:manualLayout>
          <c:xMode val="edge"/>
          <c:yMode val="edge"/>
          <c:x val="0.41683165822111479"/>
          <c:y val="3.779361124331588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9980066631204682"/>
          <c:y val="0.29431535037375073"/>
          <c:w val="0.5547269311130647"/>
          <c:h val="0.4505268226960059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Schermi</c:v>
                </c:pt>
              </c:strCache>
            </c:strRef>
          </c:tx>
          <c:spPr>
            <a:effectLst/>
          </c:spPr>
          <c:dLbls>
            <c:dLbl>
              <c:idx val="0"/>
              <c:layout>
                <c:manualLayout>
                  <c:x val="-0.5736834737814609"/>
                  <c:y val="0.143050384015976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mono 24%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2572440437862203"/>
                  <c:y val="-4.89692693897738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2/4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30%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5.1854195246227495E-2"/>
                  <c:y val="5.28196944669970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5/7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25%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2.2565581343262718E-2"/>
                  <c:y val="-8.731347462134997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8+</a:t>
                    </a:r>
                    <a:r>
                      <a:rPr lang="en-US" sz="1400" dirty="0"/>
                      <a:t>
</a:t>
                    </a:r>
                    <a:r>
                      <a:rPr lang="en-US" sz="1400" dirty="0" smtClean="0"/>
                      <a:t>22%</a:t>
                    </a:r>
                    <a:endParaRPr lang="en-US" sz="1400" dirty="0"/>
                  </a:p>
                </c:rich>
              </c:tx>
              <c:showCatName val="1"/>
              <c:showPercent val="1"/>
            </c:dLbl>
            <c:dLbl>
              <c:idx val="4"/>
              <c:delete val="1"/>
            </c:dLbl>
            <c:showCatName val="1"/>
            <c:showPercent val="1"/>
          </c:dLbls>
          <c:cat>
            <c:strRef>
              <c:f>Foglio1!$A$2:$A$5</c:f>
              <c:strCache>
                <c:ptCount val="4"/>
                <c:pt idx="0">
                  <c:v>mono</c:v>
                </c:pt>
                <c:pt idx="1">
                  <c:v>2/4</c:v>
                </c:pt>
                <c:pt idx="2">
                  <c:v>5/7</c:v>
                </c:pt>
                <c:pt idx="3">
                  <c:v>8+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23</c:v>
                </c:pt>
                <c:pt idx="1">
                  <c:v>30</c:v>
                </c:pt>
                <c:pt idx="2">
                  <c:v>25</c:v>
                </c:pt>
                <c:pt idx="3">
                  <c:v>22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layout>
        <c:manualLayout>
          <c:xMode val="edge"/>
          <c:yMode val="edge"/>
          <c:x val="0.22854890846715931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7176674986594079"/>
          <c:y val="0.45108197233116742"/>
          <c:w val="0.5547269311130647"/>
          <c:h val="0.4505268226960059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Immobile di proprietà</c:v>
                </c:pt>
              </c:strCache>
            </c:strRef>
          </c:tx>
          <c:spPr>
            <a:effectLst/>
          </c:spPr>
          <c:dLbls>
            <c:dLbl>
              <c:idx val="0"/>
              <c:layout>
                <c:manualLayout>
                  <c:x val="-7.2193047440814756E-2"/>
                  <c:y val="-2.020187880654297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non </a:t>
                    </a:r>
                    <a:r>
                      <a:rPr lang="en-US" sz="1400" dirty="0" err="1"/>
                      <a:t>risponde</a:t>
                    </a:r>
                    <a:r>
                      <a:rPr lang="en-US" sz="1400" dirty="0"/>
                      <a:t>
4%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4.8982226653774011E-2"/>
                  <c:y val="-7.6051961141129373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4.4102255425360788E-3"/>
                  <c:y val="4.2073355407995235E-2"/>
                </c:manualLayout>
              </c:layout>
              <c:showCatName val="1"/>
              <c:showPercent val="1"/>
            </c:dLbl>
            <c:showCatName val="1"/>
            <c:showPercent val="1"/>
          </c:dLbls>
          <c:cat>
            <c:strRef>
              <c:f>Foglio1!$A$2:$A$4</c:f>
              <c:strCache>
                <c:ptCount val="3"/>
                <c:pt idx="0">
                  <c:v>non risponde</c:v>
                </c:pt>
                <c:pt idx="1">
                  <c:v>sì</c:v>
                </c:pt>
                <c:pt idx="2">
                  <c:v>no 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</c:v>
                </c:pt>
                <c:pt idx="1">
                  <c:v>51</c:v>
                </c:pt>
                <c:pt idx="2">
                  <c:v>45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layout>
        <c:manualLayout>
          <c:xMode val="edge"/>
          <c:yMode val="edge"/>
          <c:x val="0.22993337956312843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9227942680796906"/>
          <c:y val="0.3972102955137195"/>
          <c:w val="0.5547269311130647"/>
          <c:h val="0.4505268226960059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Immobile di proprietà</c:v>
                </c:pt>
              </c:strCache>
            </c:strRef>
          </c:tx>
          <c:spPr>
            <a:effectLst/>
          </c:spPr>
          <c:dLbls>
            <c:dLbl>
              <c:idx val="0"/>
              <c:layout>
                <c:manualLayout>
                  <c:x val="1.6694680917503507E-2"/>
                  <c:y val="-4.0403757613085983E-3"/>
                </c:manualLayout>
              </c:layout>
              <c:tx>
                <c:rich>
                  <a:bodyPr/>
                  <a:lstStyle/>
                  <a:p>
                    <a:pPr algn="ctr">
                      <a:lnSpc>
                        <a:spcPct val="100000"/>
                      </a:lnSpc>
                      <a:defRPr/>
                    </a:pPr>
                    <a:r>
                      <a:rPr lang="en-US" sz="1400" dirty="0"/>
                      <a:t>non </a:t>
                    </a:r>
                    <a:r>
                      <a:rPr lang="en-US" sz="1400" dirty="0" err="1"/>
                      <a:t>risponde</a:t>
                    </a:r>
                    <a:r>
                      <a:rPr lang="en-US" sz="1400" dirty="0"/>
                      <a:t>
4%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0.34299726282284593"/>
                  <c:y val="-0.1872074704320848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5.9110697387944805E-2"/>
                  <c:y val="-4.2992567405344927E-2"/>
                </c:manualLayout>
              </c:layout>
              <c:showCatName val="1"/>
              <c:showPercent val="1"/>
            </c:dLbl>
            <c:showCatName val="1"/>
            <c:showPercent val="1"/>
          </c:dLbls>
          <c:cat>
            <c:strRef>
              <c:f>Foglio1!$A$2:$A$4</c:f>
              <c:strCache>
                <c:ptCount val="3"/>
                <c:pt idx="0">
                  <c:v>non risponde</c:v>
                </c:pt>
                <c:pt idx="1">
                  <c:v>sì</c:v>
                </c:pt>
                <c:pt idx="2">
                  <c:v>no 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5</c:v>
                </c:pt>
                <c:pt idx="1">
                  <c:v>89</c:v>
                </c:pt>
                <c:pt idx="2">
                  <c:v>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 sz="1600" dirty="0" err="1"/>
              <a:t>Programmazione indipendente</a:t>
            </a:r>
            <a:endParaRPr lang="en-US" sz="1600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9569820629830709"/>
          <c:y val="0.42414613392244355"/>
          <c:w val="0.5547269311130647"/>
          <c:h val="0.4505268226960059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Programm.indipend.</c:v>
                </c:pt>
              </c:strCache>
            </c:strRef>
          </c:tx>
          <c:spPr>
            <a:effectLst/>
          </c:spPr>
          <c:dPt>
            <c:idx val="1"/>
            <c:explosion val="10"/>
          </c:dPt>
          <c:dLbls>
            <c:dLbl>
              <c:idx val="0"/>
              <c:layout>
                <c:manualLayout>
                  <c:x val="9.5128750697215658E-2"/>
                  <c:y val="7.13799717831185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non </a:t>
                    </a:r>
                    <a:r>
                      <a:rPr lang="en-US" sz="1400" dirty="0" err="1"/>
                      <a:t>risponde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4128927289290127"/>
                  <c:y val="-0.1211107406549608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2.4273334381400124E-3"/>
                  <c:y val="-1.6056728996620931E-2"/>
                </c:manualLayout>
              </c:layout>
              <c:showCatName val="1"/>
              <c:showPercent val="1"/>
            </c:dLbl>
            <c:showCatName val="1"/>
            <c:showPercent val="1"/>
          </c:dLbls>
          <c:cat>
            <c:strRef>
              <c:f>Foglio1!$A$2:$A$4</c:f>
              <c:strCache>
                <c:ptCount val="3"/>
                <c:pt idx="0">
                  <c:v>non risponde</c:v>
                </c:pt>
                <c:pt idx="1">
                  <c:v>sì</c:v>
                </c:pt>
                <c:pt idx="2">
                  <c:v>no 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5</c:v>
                </c:pt>
                <c:pt idx="1">
                  <c:v>80</c:v>
                </c:pt>
                <c:pt idx="2">
                  <c:v>16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F5007-A1C1-495A-829B-735C9A22A6D4}" type="datetimeFigureOut">
              <a:rPr lang="it-IT" smtClean="0"/>
              <a:pPr/>
              <a:t>11/04/2014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0E6E-22F1-46DD-B851-E7933F8975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808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838BA-E24A-4C36-B5C7-8307AFF20B46}" type="datetime1">
              <a:rPr lang="it-IT" smtClean="0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5B983-B706-4FEB-83CB-A69B4F876BF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282BF3-86E6-4161-AE0B-2B5BA03CE219}" type="datetime1">
              <a:rPr lang="it-IT" smtClean="0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566CC-51D6-4D8C-9C21-A52FBB00D69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29010-3023-4A6B-A3BD-542CF9628160}" type="datetime1">
              <a:rPr lang="it-IT" smtClean="0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E75C3-6945-4505-91FE-05A220B7CCE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19558-9DB8-43C2-8500-7593B4ADA6B6}" type="datetime1">
              <a:rPr lang="it-IT" smtClean="0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5A479-B49B-4A16-9017-E3D2A530D4A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847D6-2BA0-48B2-8288-F39CBCCCE7D5}" type="datetime1">
              <a:rPr lang="it-IT" smtClean="0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216C7-A002-43FE-9716-2AF807CE553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914B7B-8FB4-456D-8BF6-0380A396F64E}" type="datetime1">
              <a:rPr lang="it-IT" smtClean="0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553E1-0D5C-489E-B3DF-1CA453F2589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F7827-6C4B-445A-9539-9395B77AAA6F}" type="datetime1">
              <a:rPr lang="it-IT" smtClean="0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83F35-D141-492F-AEB9-B02FB4C1E39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66065-C4D9-44E5-B235-1E8FE48BE058}" type="datetime1">
              <a:rPr lang="it-IT" smtClean="0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51E0F-219A-4A3D-AC64-1759C4B1205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EC821-C5E1-4195-89D2-5E13E6B5AA0B}" type="datetime1">
              <a:rPr lang="it-IT" smtClean="0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D854B-8D42-4446-A9F4-50A17F31C53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7B148D-8723-4285-8363-D7C52FA61377}" type="datetime1">
              <a:rPr lang="it-IT" smtClean="0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16EB-6656-431F-A454-47F56B07DA2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9F24D-5D30-46D2-AE20-5EE0BDD89A5E}" type="datetime1">
              <a:rPr lang="it-IT" smtClean="0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C317A-04AB-490B-94A2-BB66C0FC8DD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00D01B-1825-43A7-92B5-FFF898D83C82}" type="datetime1">
              <a:rPr lang="it-IT" smtClean="0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190F7D-1F54-49E8-A123-AE74F90259F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7.jpeg"/><Relationship Id="rId7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428728" y="263510"/>
            <a:ext cx="5832475" cy="109378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32500" lnSpcReduction="20000"/>
          </a:bodyPr>
          <a:lstStyle>
            <a:lvl1pPr marL="53975" indent="-53975" algn="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indent="0"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8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ECONOMIA  E SVILUPPO DELLA SALA CINEMATOGRAFICA</a:t>
            </a:r>
            <a:r>
              <a:rPr lang="it-IT" dirty="0" smtClean="0">
                <a:solidFill>
                  <a:schemeClr val="bg1"/>
                </a:solidFill>
                <a:latin typeface="Blue Highway Condensed" pitchFamily="2" charset="0"/>
              </a:rPr>
              <a:t/>
            </a:r>
            <a:br>
              <a:rPr lang="it-IT" dirty="0" smtClean="0">
                <a:solidFill>
                  <a:schemeClr val="bg1"/>
                </a:solidFill>
                <a:latin typeface="Blue Highway Condensed" pitchFamily="2" charset="0"/>
              </a:rPr>
            </a:br>
            <a:endParaRPr lang="it-IT" sz="2800" dirty="0" smtClean="0">
              <a:solidFill>
                <a:schemeClr val="bg1"/>
              </a:solidFill>
              <a:latin typeface="Blue Highway Condensed" pitchFamily="2" charset="0"/>
            </a:endParaRPr>
          </a:p>
        </p:txBody>
      </p:sp>
      <p:pic>
        <p:nvPicPr>
          <p:cNvPr id="8" name="Immagine 7" descr="1924385_logo ANE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</a:blip>
          <a:stretch>
            <a:fillRect/>
          </a:stretch>
        </p:blipFill>
        <p:spPr>
          <a:xfrm>
            <a:off x="198254" y="142852"/>
            <a:ext cx="944722" cy="10391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706152" y="71414"/>
            <a:ext cx="1152128" cy="1047389"/>
          </a:xfrm>
          <a:prstGeom prst="rect">
            <a:avLst/>
          </a:prstGeom>
          <a:effectLst/>
        </p:spPr>
      </p:pic>
      <p:pic>
        <p:nvPicPr>
          <p:cNvPr id="14342" name="Immagin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581C00"/>
              </a:clrFrom>
              <a:clrTo>
                <a:srgbClr val="581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0700" y="2564904"/>
            <a:ext cx="26543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1043608" y="3545755"/>
            <a:ext cx="6853488" cy="12618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SARTEANO</a:t>
            </a:r>
            <a:endParaRPr lang="it-IT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8,9,10 </a:t>
            </a:r>
            <a:r>
              <a:rPr lang="it-IT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APRILE </a:t>
            </a:r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2014</a:t>
            </a:r>
          </a:p>
          <a:p>
            <a:pPr>
              <a:defRPr/>
            </a:pPr>
            <a:r>
              <a:rPr lang="it-IT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Sessione  III, L’Economia della </a:t>
            </a:r>
            <a:r>
              <a:rPr lang="it-IT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sala cinematografica </a:t>
            </a:r>
            <a:endParaRPr lang="it-IT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214414" y="5429264"/>
            <a:ext cx="6572296" cy="92333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Book Antiqua" pitchFamily="18" charset="0"/>
              </a:rPr>
              <a:t>IL CONTO ECONOMICO 2013 DAI QUESTIONARI QUALITATIVI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latin typeface="Book Antiqua" pitchFamily="18" charset="0"/>
              </a:rPr>
              <a:t>a cura di Cristina Loglio</a:t>
            </a:r>
            <a:endParaRPr lang="it-IT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428728" y="263510"/>
            <a:ext cx="5832475" cy="109378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32500" lnSpcReduction="20000"/>
          </a:bodyPr>
          <a:lstStyle>
            <a:lvl1pPr marL="53975" indent="-53975" algn="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indent="0"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8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ECONOMIA  E SVILUPPO DELLA SALA CINEMATOGRAFICA</a:t>
            </a:r>
            <a:r>
              <a:rPr lang="it-IT" dirty="0" smtClean="0">
                <a:solidFill>
                  <a:schemeClr val="bg1"/>
                </a:solidFill>
                <a:latin typeface="Blue Highway Condensed" pitchFamily="2" charset="0"/>
              </a:rPr>
              <a:t/>
            </a:r>
            <a:br>
              <a:rPr lang="it-IT" dirty="0" smtClean="0">
                <a:solidFill>
                  <a:schemeClr val="bg1"/>
                </a:solidFill>
                <a:latin typeface="Blue Highway Condensed" pitchFamily="2" charset="0"/>
              </a:rPr>
            </a:br>
            <a:endParaRPr lang="it-IT" sz="2800" dirty="0" smtClean="0">
              <a:solidFill>
                <a:schemeClr val="bg1"/>
              </a:solidFill>
              <a:latin typeface="Blue Highway Condensed" pitchFamily="2" charset="0"/>
            </a:endParaRPr>
          </a:p>
        </p:txBody>
      </p:sp>
      <p:pic>
        <p:nvPicPr>
          <p:cNvPr id="8" name="Immagine 7" descr="1924385_logo ANE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</a:blip>
          <a:stretch>
            <a:fillRect/>
          </a:stretch>
        </p:blipFill>
        <p:spPr>
          <a:xfrm>
            <a:off x="198254" y="142852"/>
            <a:ext cx="944722" cy="10391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706152" y="71414"/>
            <a:ext cx="1152128" cy="1047389"/>
          </a:xfrm>
          <a:prstGeom prst="rect">
            <a:avLst/>
          </a:prstGeom>
          <a:effectLst/>
        </p:spPr>
      </p:pic>
      <p:pic>
        <p:nvPicPr>
          <p:cNvPr id="14342" name="Immagin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581C00"/>
              </a:clrFrom>
              <a:clrTo>
                <a:srgbClr val="581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0700" y="2564904"/>
            <a:ext cx="26543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1043608" y="3545755"/>
            <a:ext cx="6853488" cy="12618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SARTEANO</a:t>
            </a:r>
            <a:endParaRPr lang="it-IT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8,9,10 </a:t>
            </a:r>
            <a:r>
              <a:rPr lang="it-IT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APRILE </a:t>
            </a:r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2014</a:t>
            </a:r>
          </a:p>
          <a:p>
            <a:pPr>
              <a:defRPr/>
            </a:pPr>
            <a:r>
              <a:rPr lang="it-IT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Sessione  III, L’Economia della </a:t>
            </a:r>
            <a:r>
              <a:rPr lang="it-IT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sala cinematografica </a:t>
            </a:r>
            <a:endParaRPr lang="it-IT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214414" y="5429264"/>
            <a:ext cx="6572296" cy="92333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Book Antiqua" pitchFamily="18" charset="0"/>
              </a:rPr>
              <a:t>IL CONTO ECONOMICO 2013 DAI QUESTIONARI QUALITATIVI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latin typeface="Book Antiqua" pitchFamily="18" charset="0"/>
              </a:rPr>
              <a:t>a cura di Cristina Loglio</a:t>
            </a:r>
            <a:endParaRPr lang="it-IT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9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924385_logo ANE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1546694" y="6381328"/>
            <a:ext cx="289002" cy="292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279500" y="6381328"/>
            <a:ext cx="316836" cy="288032"/>
          </a:xfrm>
          <a:prstGeom prst="rect">
            <a:avLst/>
          </a:prstGeom>
          <a:effectLst/>
        </p:spPr>
      </p:pic>
      <p:sp>
        <p:nvSpPr>
          <p:cNvPr id="5" name="Rettangolo 4"/>
          <p:cNvSpPr/>
          <p:nvPr/>
        </p:nvSpPr>
        <p:spPr>
          <a:xfrm>
            <a:off x="2051720" y="6361583"/>
            <a:ext cx="5070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haroni" pitchFamily="2" charset="-79"/>
                <a:cs typeface="Aharoni" pitchFamily="2" charset="-79"/>
              </a:rPr>
              <a:t>ECONOMIA  E SVILUPPO DELLA SALA CINEMATOGRAFICA</a:t>
            </a:r>
            <a:endParaRPr lang="it-IT" sz="1400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58148" y="6350023"/>
            <a:ext cx="674292" cy="365125"/>
          </a:xfrm>
        </p:spPr>
        <p:txBody>
          <a:bodyPr/>
          <a:lstStyle/>
          <a:p>
            <a:pPr algn="l">
              <a:defRPr/>
            </a:pPr>
            <a:r>
              <a:rPr lang="it-IT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85786" y="785794"/>
            <a:ext cx="7560840" cy="4124206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Book Antiqua" pitchFamily="18" charset="0"/>
              </a:rPr>
              <a:t>1. IL CAMPIONE, I COMPLESSI, GLI SCHERMI</a:t>
            </a:r>
            <a:endParaRPr lang="it-IT" dirty="0" smtClean="0">
              <a:latin typeface="Book Antiqua" pitchFamily="18" charset="0"/>
            </a:endParaRPr>
          </a:p>
          <a:p>
            <a:r>
              <a:rPr lang="it-IT" sz="1400" b="1" dirty="0">
                <a:latin typeface="Book Antiqua" pitchFamily="18" charset="0"/>
              </a:rPr>
              <a:t> </a:t>
            </a:r>
            <a:endParaRPr lang="it-IT" sz="1400" dirty="0">
              <a:latin typeface="Book Antiqua" pitchFamily="18" charset="0"/>
            </a:endParaRPr>
          </a:p>
          <a:p>
            <a:r>
              <a:rPr lang="it-IT" sz="1400" b="1" dirty="0" smtClean="0">
                <a:latin typeface="Book Antiqua" pitchFamily="18" charset="0"/>
              </a:rPr>
              <a:t>	</a:t>
            </a:r>
            <a:r>
              <a:rPr lang="it-IT" b="1" dirty="0" smtClean="0">
                <a:latin typeface="Book Antiqua" pitchFamily="18" charset="0"/>
              </a:rPr>
              <a:t>100 complessi mono	 </a:t>
            </a:r>
            <a:r>
              <a:rPr lang="it-IT" b="1" dirty="0">
                <a:latin typeface="Book Antiqua" pitchFamily="18" charset="0"/>
              </a:rPr>
              <a:t>-   </a:t>
            </a:r>
            <a:r>
              <a:rPr lang="it-IT" b="1" dirty="0" smtClean="0">
                <a:latin typeface="Book Antiqua" pitchFamily="18" charset="0"/>
              </a:rPr>
              <a:t>	100 schermi, 41risposte</a:t>
            </a:r>
            <a:endParaRPr lang="it-IT" b="1" dirty="0">
              <a:latin typeface="Book Antiqua" pitchFamily="18" charset="0"/>
            </a:endParaRPr>
          </a:p>
          <a:p>
            <a:r>
              <a:rPr lang="it-IT" b="1" dirty="0" smtClean="0">
                <a:latin typeface="Book Antiqua" pitchFamily="18" charset="0"/>
              </a:rPr>
              <a:t>	complessi 2/4 schermi</a:t>
            </a:r>
            <a:r>
              <a:rPr lang="it-IT" b="1" dirty="0">
                <a:latin typeface="Book Antiqua" pitchFamily="18" charset="0"/>
              </a:rPr>
              <a:t>	</a:t>
            </a:r>
            <a:r>
              <a:rPr lang="it-IT" b="1" dirty="0" smtClean="0">
                <a:latin typeface="Book Antiqua" pitchFamily="18" charset="0"/>
              </a:rPr>
              <a:t> -    	55 schermi, 19 risposte   </a:t>
            </a:r>
            <a:endParaRPr lang="it-IT" b="1" dirty="0">
              <a:latin typeface="Book Antiqua" pitchFamily="18" charset="0"/>
            </a:endParaRPr>
          </a:p>
          <a:p>
            <a:r>
              <a:rPr lang="it-IT" b="1" dirty="0">
                <a:latin typeface="Book Antiqua" pitchFamily="18" charset="0"/>
              </a:rPr>
              <a:t> </a:t>
            </a:r>
            <a:r>
              <a:rPr lang="it-IT" b="1" dirty="0" smtClean="0">
                <a:latin typeface="Book Antiqua" pitchFamily="18" charset="0"/>
              </a:rPr>
              <a:t> 	complessi  5/7 schermi 	 - 	 46 schermi, 8 risposte</a:t>
            </a:r>
          </a:p>
          <a:p>
            <a:r>
              <a:rPr lang="it-IT" b="1" dirty="0" smtClean="0">
                <a:latin typeface="Book Antiqua" pitchFamily="18" charset="0"/>
              </a:rPr>
              <a:t>             	complessi 8+ schermi 	 -  	41 schermi, 5 risposte</a:t>
            </a: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ctr"/>
            <a:r>
              <a:rPr lang="it-IT" b="1" dirty="0" smtClean="0">
                <a:latin typeface="Book Antiqua" pitchFamily="18" charset="0"/>
              </a:rPr>
              <a:t>TOTALE 182 QUESTIONARI, 73 RISPOSTE RAPPRESENTATIVE </a:t>
            </a:r>
            <a:r>
              <a:rPr lang="it-IT" b="1" dirty="0" err="1" smtClean="0">
                <a:latin typeface="Book Antiqua" pitchFamily="18" charset="0"/>
              </a:rPr>
              <a:t>DI</a:t>
            </a:r>
            <a:r>
              <a:rPr lang="it-IT" b="1" dirty="0" smtClean="0">
                <a:latin typeface="Book Antiqua" pitchFamily="18" charset="0"/>
              </a:rPr>
              <a:t> 183 SCHERMI</a:t>
            </a:r>
            <a:endParaRPr lang="it-IT" b="1" dirty="0">
              <a:latin typeface="Book Antiqua" pitchFamily="18" charset="0"/>
            </a:endParaRPr>
          </a:p>
          <a:p>
            <a:pPr algn="ctr"/>
            <a:r>
              <a:rPr lang="it-IT" sz="1400" dirty="0">
                <a:latin typeface="Book Antiqua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6373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500042"/>
            <a:ext cx="7776864" cy="1231106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Book Antiqua" pitchFamily="18" charset="0"/>
              </a:rPr>
              <a:t>1/A. IL CAMPIONE, I COMPLESSI, GLI SCHERMI</a:t>
            </a:r>
            <a:endParaRPr lang="it-IT" dirty="0" smtClean="0">
              <a:latin typeface="Book Antiqua" pitchFamily="18" charset="0"/>
            </a:endParaRPr>
          </a:p>
          <a:p>
            <a:pPr algn="ctr"/>
            <a:endParaRPr lang="it-IT" sz="1400" dirty="0" smtClean="0">
              <a:latin typeface="Book Antiqua" pitchFamily="18" charset="0"/>
            </a:endParaRPr>
          </a:p>
          <a:p>
            <a:pPr algn="ctr"/>
            <a:r>
              <a:rPr lang="it-IT" sz="1400" b="1" dirty="0">
                <a:latin typeface="Book Antiqua" pitchFamily="18" charset="0"/>
              </a:rPr>
              <a:t> 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b="1" dirty="0" smtClean="0">
                <a:latin typeface="Book Antiqua" pitchFamily="18" charset="0"/>
              </a:rPr>
              <a:t>Complessi  </a:t>
            </a:r>
            <a:r>
              <a:rPr lang="it-IT" sz="1400" dirty="0" err="1" smtClean="0">
                <a:latin typeface="Book Antiqua" pitchFamily="18" charset="0"/>
              </a:rPr>
              <a:t>monoschermi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dirty="0">
                <a:latin typeface="Book Antiqua" pitchFamily="18" charset="0"/>
              </a:rPr>
              <a:t>41,  </a:t>
            </a:r>
            <a:r>
              <a:rPr lang="it-IT" sz="1400" dirty="0" smtClean="0">
                <a:latin typeface="Book Antiqua" pitchFamily="18" charset="0"/>
              </a:rPr>
              <a:t>2/4 </a:t>
            </a:r>
            <a:r>
              <a:rPr lang="it-IT" sz="1400" dirty="0">
                <a:latin typeface="Book Antiqua" pitchFamily="18" charset="0"/>
              </a:rPr>
              <a:t>schermi 19,  </a:t>
            </a:r>
            <a:r>
              <a:rPr lang="it-IT" sz="1400" dirty="0" smtClean="0">
                <a:latin typeface="Book Antiqua" pitchFamily="18" charset="0"/>
              </a:rPr>
              <a:t>5/7 schermi 8, 8+ schermi 5, </a:t>
            </a:r>
            <a:r>
              <a:rPr lang="it-IT" sz="1400" dirty="0">
                <a:latin typeface="Book Antiqua" pitchFamily="18" charset="0"/>
              </a:rPr>
              <a:t>totale </a:t>
            </a:r>
            <a:r>
              <a:rPr lang="it-IT" sz="1400" dirty="0" smtClean="0">
                <a:latin typeface="Book Antiqua" pitchFamily="18" charset="0"/>
              </a:rPr>
              <a:t>73</a:t>
            </a:r>
          </a:p>
          <a:p>
            <a:pPr algn="ctr"/>
            <a:r>
              <a:rPr lang="it-IT" sz="1400" b="1" dirty="0" smtClean="0">
                <a:latin typeface="Book Antiqua" pitchFamily="18" charset="0"/>
              </a:rPr>
              <a:t>Schermi</a:t>
            </a:r>
            <a:r>
              <a:rPr lang="it-IT" sz="1400" dirty="0" smtClean="0">
                <a:latin typeface="Book Antiqua" pitchFamily="18" charset="0"/>
              </a:rPr>
              <a:t>  	</a:t>
            </a:r>
            <a:r>
              <a:rPr lang="it-IT" sz="1400" dirty="0" err="1" smtClean="0">
                <a:latin typeface="Book Antiqua" pitchFamily="18" charset="0"/>
              </a:rPr>
              <a:t>monoschermi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dirty="0">
                <a:latin typeface="Book Antiqua" pitchFamily="18" charset="0"/>
              </a:rPr>
              <a:t>41, 2/4 55 </a:t>
            </a:r>
            <a:r>
              <a:rPr lang="it-IT" sz="1400" dirty="0" smtClean="0">
                <a:latin typeface="Book Antiqua" pitchFamily="18" charset="0"/>
              </a:rPr>
              <a:t>, 5/7 46,  </a:t>
            </a:r>
            <a:r>
              <a:rPr lang="it-IT" sz="1400" dirty="0">
                <a:latin typeface="Book Antiqua" pitchFamily="18" charset="0"/>
              </a:rPr>
              <a:t>8</a:t>
            </a:r>
            <a:r>
              <a:rPr lang="it-IT" sz="1400" dirty="0" smtClean="0">
                <a:latin typeface="Book Antiqua" pitchFamily="18" charset="0"/>
              </a:rPr>
              <a:t>+ schermi  </a:t>
            </a:r>
            <a:r>
              <a:rPr lang="it-IT" sz="1400" dirty="0">
                <a:latin typeface="Book Antiqua" pitchFamily="18" charset="0"/>
              </a:rPr>
              <a:t>41 Totale 183</a:t>
            </a:r>
          </a:p>
          <a:p>
            <a:pPr algn="ctr"/>
            <a:r>
              <a:rPr lang="it-IT" sz="1400" dirty="0">
                <a:latin typeface="Book Antiqua" pitchFamily="18" charset="0"/>
              </a:rPr>
              <a:t> </a:t>
            </a:r>
          </a:p>
        </p:txBody>
      </p:sp>
      <p:pic>
        <p:nvPicPr>
          <p:cNvPr id="3" name="Immagine 2" descr="1924385_logo ANE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1546694" y="6381328"/>
            <a:ext cx="289002" cy="292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279500" y="6381328"/>
            <a:ext cx="316836" cy="288032"/>
          </a:xfrm>
          <a:prstGeom prst="rect">
            <a:avLst/>
          </a:prstGeom>
          <a:effectLst/>
        </p:spPr>
      </p:pic>
      <p:sp>
        <p:nvSpPr>
          <p:cNvPr id="5" name="Rettangolo 4"/>
          <p:cNvSpPr/>
          <p:nvPr/>
        </p:nvSpPr>
        <p:spPr>
          <a:xfrm>
            <a:off x="2051720" y="6361583"/>
            <a:ext cx="5070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haroni" pitchFamily="2" charset="-79"/>
                <a:cs typeface="Aharoni" pitchFamily="2" charset="-79"/>
              </a:rPr>
              <a:t>ECONOMIA  E SVILUPPO DELLA SALA CINEMATOGRAFICA</a:t>
            </a:r>
            <a:endParaRPr lang="it-IT" sz="1400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58148" y="6350023"/>
            <a:ext cx="674292" cy="365125"/>
          </a:xfrm>
        </p:spPr>
        <p:txBody>
          <a:bodyPr/>
          <a:lstStyle/>
          <a:p>
            <a:pPr algn="l">
              <a:defRPr/>
            </a:pPr>
            <a:r>
              <a:rPr lang="it-IT" dirty="0" smtClean="0">
                <a:solidFill>
                  <a:schemeClr val="tx1"/>
                </a:solidFill>
              </a:rPr>
              <a:t>1/A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="" xmlns:p14="http://schemas.microsoft.com/office/powerpoint/2010/main" val="1827811118"/>
              </p:ext>
            </p:extLst>
          </p:nvPr>
        </p:nvGraphicFramePr>
        <p:xfrm>
          <a:off x="714348" y="1928802"/>
          <a:ext cx="343631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co 8"/>
          <p:cNvGraphicFramePr/>
          <p:nvPr>
            <p:extLst>
              <p:ext uri="{D42A27DB-BD31-4B8C-83A1-F6EECF244321}">
                <p14:modId xmlns="" xmlns:p14="http://schemas.microsoft.com/office/powerpoint/2010/main" val="866571635"/>
              </p:ext>
            </p:extLst>
          </p:nvPr>
        </p:nvGraphicFramePr>
        <p:xfrm>
          <a:off x="4586734" y="3573016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fico 11"/>
          <p:cNvGraphicFramePr/>
          <p:nvPr>
            <p:extLst>
              <p:ext uri="{D42A27DB-BD31-4B8C-83A1-F6EECF244321}">
                <p14:modId xmlns="" xmlns:p14="http://schemas.microsoft.com/office/powerpoint/2010/main" val="146970532"/>
              </p:ext>
            </p:extLst>
          </p:nvPr>
        </p:nvGraphicFramePr>
        <p:xfrm>
          <a:off x="714348" y="3929066"/>
          <a:ext cx="3531242" cy="209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afico 12"/>
          <p:cNvGraphicFramePr/>
          <p:nvPr>
            <p:extLst>
              <p:ext uri="{D42A27DB-BD31-4B8C-83A1-F6EECF244321}">
                <p14:modId xmlns="" xmlns:p14="http://schemas.microsoft.com/office/powerpoint/2010/main" val="2052973079"/>
              </p:ext>
            </p:extLst>
          </p:nvPr>
        </p:nvGraphicFramePr>
        <p:xfrm>
          <a:off x="4500562" y="4000504"/>
          <a:ext cx="3557166" cy="209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afico 13"/>
          <p:cNvGraphicFramePr/>
          <p:nvPr>
            <p:extLst>
              <p:ext uri="{D42A27DB-BD31-4B8C-83A1-F6EECF244321}">
                <p14:modId xmlns="" xmlns:p14="http://schemas.microsoft.com/office/powerpoint/2010/main" val="1827811118"/>
              </p:ext>
            </p:extLst>
          </p:nvPr>
        </p:nvGraphicFramePr>
        <p:xfrm>
          <a:off x="4572000" y="1785926"/>
          <a:ext cx="35719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1225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500042"/>
            <a:ext cx="7776864" cy="1231106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Book Antiqua" pitchFamily="18" charset="0"/>
              </a:rPr>
              <a:t>2. INFO GENERALI</a:t>
            </a:r>
            <a:endParaRPr lang="it-IT" dirty="0" smtClean="0">
              <a:latin typeface="Book Antiqua" pitchFamily="18" charset="0"/>
            </a:endParaRPr>
          </a:p>
          <a:p>
            <a:pPr algn="ctr"/>
            <a:endParaRPr lang="it-IT" sz="1400" dirty="0" smtClean="0">
              <a:latin typeface="Book Antiqua" pitchFamily="18" charset="0"/>
            </a:endParaRPr>
          </a:p>
          <a:p>
            <a:pPr algn="ctr"/>
            <a:r>
              <a:rPr lang="it-IT" sz="1400" b="1" dirty="0">
                <a:latin typeface="Book Antiqua" pitchFamily="18" charset="0"/>
              </a:rPr>
              <a:t> 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b="1" dirty="0" smtClean="0">
                <a:latin typeface="Book Antiqua" pitchFamily="18" charset="0"/>
              </a:rPr>
              <a:t>Complessi  </a:t>
            </a:r>
            <a:r>
              <a:rPr lang="it-IT" sz="1400" dirty="0" err="1" smtClean="0">
                <a:latin typeface="Book Antiqua" pitchFamily="18" charset="0"/>
              </a:rPr>
              <a:t>monoschermi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dirty="0">
                <a:latin typeface="Book Antiqua" pitchFamily="18" charset="0"/>
              </a:rPr>
              <a:t>41,  </a:t>
            </a:r>
            <a:r>
              <a:rPr lang="it-IT" sz="1400" dirty="0" smtClean="0">
                <a:latin typeface="Book Antiqua" pitchFamily="18" charset="0"/>
              </a:rPr>
              <a:t>2/4 </a:t>
            </a:r>
            <a:r>
              <a:rPr lang="it-IT" sz="1400" dirty="0">
                <a:latin typeface="Book Antiqua" pitchFamily="18" charset="0"/>
              </a:rPr>
              <a:t>schermi 19,  </a:t>
            </a:r>
            <a:r>
              <a:rPr lang="it-IT" sz="1400" dirty="0" smtClean="0">
                <a:latin typeface="Book Antiqua" pitchFamily="18" charset="0"/>
              </a:rPr>
              <a:t>5/7 schermi 8, 8+ schermi 5, </a:t>
            </a:r>
            <a:r>
              <a:rPr lang="it-IT" sz="1400" dirty="0">
                <a:latin typeface="Book Antiqua" pitchFamily="18" charset="0"/>
              </a:rPr>
              <a:t>totale </a:t>
            </a:r>
            <a:r>
              <a:rPr lang="it-IT" sz="1400" dirty="0" smtClean="0">
                <a:latin typeface="Book Antiqua" pitchFamily="18" charset="0"/>
              </a:rPr>
              <a:t>73</a:t>
            </a:r>
          </a:p>
          <a:p>
            <a:pPr algn="ctr"/>
            <a:r>
              <a:rPr lang="it-IT" sz="1400" b="1" dirty="0" smtClean="0">
                <a:latin typeface="Book Antiqua" pitchFamily="18" charset="0"/>
              </a:rPr>
              <a:t>Schermi</a:t>
            </a:r>
            <a:r>
              <a:rPr lang="it-IT" sz="1400" dirty="0" smtClean="0">
                <a:latin typeface="Book Antiqua" pitchFamily="18" charset="0"/>
              </a:rPr>
              <a:t>  	</a:t>
            </a:r>
            <a:r>
              <a:rPr lang="it-IT" sz="1400" dirty="0" err="1" smtClean="0">
                <a:latin typeface="Book Antiqua" pitchFamily="18" charset="0"/>
              </a:rPr>
              <a:t>monoschermi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dirty="0">
                <a:latin typeface="Book Antiqua" pitchFamily="18" charset="0"/>
              </a:rPr>
              <a:t>41, 2/4 55 </a:t>
            </a:r>
            <a:r>
              <a:rPr lang="it-IT" sz="1400" dirty="0" smtClean="0">
                <a:latin typeface="Book Antiqua" pitchFamily="18" charset="0"/>
              </a:rPr>
              <a:t>, 5/7 46,  </a:t>
            </a:r>
            <a:r>
              <a:rPr lang="it-IT" sz="1400" dirty="0">
                <a:latin typeface="Book Antiqua" pitchFamily="18" charset="0"/>
              </a:rPr>
              <a:t>8</a:t>
            </a:r>
            <a:r>
              <a:rPr lang="it-IT" sz="1400" dirty="0" smtClean="0">
                <a:latin typeface="Book Antiqua" pitchFamily="18" charset="0"/>
              </a:rPr>
              <a:t>+ schermi  </a:t>
            </a:r>
            <a:r>
              <a:rPr lang="it-IT" sz="1400" dirty="0">
                <a:latin typeface="Book Antiqua" pitchFamily="18" charset="0"/>
              </a:rPr>
              <a:t>41 Totale 183</a:t>
            </a:r>
          </a:p>
          <a:p>
            <a:pPr algn="ctr"/>
            <a:r>
              <a:rPr lang="it-IT" sz="1400" dirty="0">
                <a:latin typeface="Book Antiqua" pitchFamily="18" charset="0"/>
              </a:rPr>
              <a:t> </a:t>
            </a:r>
          </a:p>
        </p:txBody>
      </p:sp>
      <p:pic>
        <p:nvPicPr>
          <p:cNvPr id="3" name="Immagine 2" descr="1924385_logo ANE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1546694" y="6381328"/>
            <a:ext cx="289002" cy="292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279500" y="6381328"/>
            <a:ext cx="316836" cy="288032"/>
          </a:xfrm>
          <a:prstGeom prst="rect">
            <a:avLst/>
          </a:prstGeom>
          <a:effectLst/>
        </p:spPr>
      </p:pic>
      <p:sp>
        <p:nvSpPr>
          <p:cNvPr id="5" name="Rettangolo 4"/>
          <p:cNvSpPr/>
          <p:nvPr/>
        </p:nvSpPr>
        <p:spPr>
          <a:xfrm>
            <a:off x="2051720" y="6361583"/>
            <a:ext cx="5070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haroni" pitchFamily="2" charset="-79"/>
                <a:cs typeface="Aharoni" pitchFamily="2" charset="-79"/>
              </a:rPr>
              <a:t>ECONOMIA  E SVILUPPO DELLA SALA CINEMATOGRAFICA</a:t>
            </a:r>
            <a:endParaRPr lang="it-IT" sz="1400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58148" y="6350023"/>
            <a:ext cx="674292" cy="365125"/>
          </a:xfrm>
        </p:spPr>
        <p:txBody>
          <a:bodyPr/>
          <a:lstStyle/>
          <a:p>
            <a:pPr algn="l">
              <a:defRPr/>
            </a:pPr>
            <a:r>
              <a:rPr lang="it-IT" dirty="0" smtClean="0">
                <a:solidFill>
                  <a:schemeClr val="tx1"/>
                </a:solidFill>
              </a:rPr>
              <a:t>2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12" name="Grafico 11"/>
          <p:cNvGraphicFramePr/>
          <p:nvPr>
            <p:extLst>
              <p:ext uri="{D42A27DB-BD31-4B8C-83A1-F6EECF244321}">
                <p14:modId xmlns="" xmlns:p14="http://schemas.microsoft.com/office/powerpoint/2010/main" val="146970532"/>
              </p:ext>
            </p:extLst>
          </p:nvPr>
        </p:nvGraphicFramePr>
        <p:xfrm>
          <a:off x="642910" y="2500306"/>
          <a:ext cx="3714776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co 14"/>
          <p:cNvGraphicFramePr/>
          <p:nvPr>
            <p:extLst>
              <p:ext uri="{D42A27DB-BD31-4B8C-83A1-F6EECF244321}">
                <p14:modId xmlns="" xmlns:p14="http://schemas.microsoft.com/office/powerpoint/2010/main" val="146970532"/>
              </p:ext>
            </p:extLst>
          </p:nvPr>
        </p:nvGraphicFramePr>
        <p:xfrm>
          <a:off x="4786314" y="2500306"/>
          <a:ext cx="3714776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225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500042"/>
            <a:ext cx="7776864" cy="1231106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Book Antiqua" pitchFamily="18" charset="0"/>
              </a:rPr>
              <a:t>2/A. INFO GENERALI</a:t>
            </a:r>
            <a:endParaRPr lang="it-IT" dirty="0" smtClean="0">
              <a:latin typeface="Book Antiqua" pitchFamily="18" charset="0"/>
            </a:endParaRPr>
          </a:p>
          <a:p>
            <a:pPr algn="ctr"/>
            <a:endParaRPr lang="it-IT" sz="1400" dirty="0" smtClean="0">
              <a:latin typeface="Book Antiqua" pitchFamily="18" charset="0"/>
            </a:endParaRPr>
          </a:p>
          <a:p>
            <a:pPr algn="ctr"/>
            <a:r>
              <a:rPr lang="it-IT" sz="1400" b="1" dirty="0">
                <a:latin typeface="Book Antiqua" pitchFamily="18" charset="0"/>
              </a:rPr>
              <a:t> 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b="1" dirty="0" smtClean="0">
                <a:latin typeface="Book Antiqua" pitchFamily="18" charset="0"/>
              </a:rPr>
              <a:t>Complessi  </a:t>
            </a:r>
            <a:r>
              <a:rPr lang="it-IT" sz="1400" dirty="0" err="1" smtClean="0">
                <a:latin typeface="Book Antiqua" pitchFamily="18" charset="0"/>
              </a:rPr>
              <a:t>monoschermi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dirty="0">
                <a:latin typeface="Book Antiqua" pitchFamily="18" charset="0"/>
              </a:rPr>
              <a:t>41,  </a:t>
            </a:r>
            <a:r>
              <a:rPr lang="it-IT" sz="1400" dirty="0" smtClean="0">
                <a:latin typeface="Book Antiqua" pitchFamily="18" charset="0"/>
              </a:rPr>
              <a:t>2/4 </a:t>
            </a:r>
            <a:r>
              <a:rPr lang="it-IT" sz="1400" dirty="0">
                <a:latin typeface="Book Antiqua" pitchFamily="18" charset="0"/>
              </a:rPr>
              <a:t>schermi 19,  </a:t>
            </a:r>
            <a:r>
              <a:rPr lang="it-IT" sz="1400" dirty="0" smtClean="0">
                <a:latin typeface="Book Antiqua" pitchFamily="18" charset="0"/>
              </a:rPr>
              <a:t>5/7 schermi 8, 8+ schermi 5, </a:t>
            </a:r>
            <a:r>
              <a:rPr lang="it-IT" sz="1400" dirty="0">
                <a:latin typeface="Book Antiqua" pitchFamily="18" charset="0"/>
              </a:rPr>
              <a:t>totale </a:t>
            </a:r>
            <a:r>
              <a:rPr lang="it-IT" sz="1400" dirty="0" smtClean="0">
                <a:latin typeface="Book Antiqua" pitchFamily="18" charset="0"/>
              </a:rPr>
              <a:t>73</a:t>
            </a:r>
          </a:p>
          <a:p>
            <a:pPr algn="ctr"/>
            <a:r>
              <a:rPr lang="it-IT" sz="1400" b="1" dirty="0" smtClean="0">
                <a:latin typeface="Book Antiqua" pitchFamily="18" charset="0"/>
              </a:rPr>
              <a:t>Schermi</a:t>
            </a:r>
            <a:r>
              <a:rPr lang="it-IT" sz="1400" dirty="0" smtClean="0">
                <a:latin typeface="Book Antiqua" pitchFamily="18" charset="0"/>
              </a:rPr>
              <a:t>  	</a:t>
            </a:r>
            <a:r>
              <a:rPr lang="it-IT" sz="1400" dirty="0" err="1" smtClean="0">
                <a:latin typeface="Book Antiqua" pitchFamily="18" charset="0"/>
              </a:rPr>
              <a:t>monoschermi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dirty="0">
                <a:latin typeface="Book Antiqua" pitchFamily="18" charset="0"/>
              </a:rPr>
              <a:t>41, 2/4 55 </a:t>
            </a:r>
            <a:r>
              <a:rPr lang="it-IT" sz="1400" dirty="0" smtClean="0">
                <a:latin typeface="Book Antiqua" pitchFamily="18" charset="0"/>
              </a:rPr>
              <a:t>, 5/7 46,  </a:t>
            </a:r>
            <a:r>
              <a:rPr lang="it-IT" sz="1400" dirty="0">
                <a:latin typeface="Book Antiqua" pitchFamily="18" charset="0"/>
              </a:rPr>
              <a:t>8</a:t>
            </a:r>
            <a:r>
              <a:rPr lang="it-IT" sz="1400" dirty="0" smtClean="0">
                <a:latin typeface="Book Antiqua" pitchFamily="18" charset="0"/>
              </a:rPr>
              <a:t>+ schermi  </a:t>
            </a:r>
            <a:r>
              <a:rPr lang="it-IT" sz="1400" dirty="0">
                <a:latin typeface="Book Antiqua" pitchFamily="18" charset="0"/>
              </a:rPr>
              <a:t>41 Totale 183</a:t>
            </a:r>
          </a:p>
          <a:p>
            <a:pPr algn="ctr"/>
            <a:r>
              <a:rPr lang="it-IT" sz="1400" dirty="0">
                <a:latin typeface="Book Antiqua" pitchFamily="18" charset="0"/>
              </a:rPr>
              <a:t> </a:t>
            </a:r>
          </a:p>
        </p:txBody>
      </p:sp>
      <p:pic>
        <p:nvPicPr>
          <p:cNvPr id="3" name="Immagine 2" descr="1924385_logo ANE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1546694" y="6381328"/>
            <a:ext cx="289002" cy="292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279500" y="6381328"/>
            <a:ext cx="316836" cy="288032"/>
          </a:xfrm>
          <a:prstGeom prst="rect">
            <a:avLst/>
          </a:prstGeom>
          <a:effectLst/>
        </p:spPr>
      </p:pic>
      <p:sp>
        <p:nvSpPr>
          <p:cNvPr id="5" name="Rettangolo 4"/>
          <p:cNvSpPr/>
          <p:nvPr/>
        </p:nvSpPr>
        <p:spPr>
          <a:xfrm>
            <a:off x="2051720" y="6361583"/>
            <a:ext cx="5070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haroni" pitchFamily="2" charset="-79"/>
                <a:cs typeface="Aharoni" pitchFamily="2" charset="-79"/>
              </a:rPr>
              <a:t>ECONOMIA  E SVILUPPO DELLA SALA CINEMATOGRAFICA</a:t>
            </a:r>
            <a:endParaRPr lang="it-IT" sz="1400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58148" y="6350023"/>
            <a:ext cx="674292" cy="365125"/>
          </a:xfrm>
        </p:spPr>
        <p:txBody>
          <a:bodyPr/>
          <a:lstStyle/>
          <a:p>
            <a:pPr algn="l">
              <a:defRPr/>
            </a:pPr>
            <a:r>
              <a:rPr lang="it-IT" dirty="0" smtClean="0">
                <a:solidFill>
                  <a:schemeClr val="tx1"/>
                </a:solidFill>
              </a:rPr>
              <a:t>2/A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12" name="Grafico 11"/>
          <p:cNvGraphicFramePr/>
          <p:nvPr>
            <p:extLst>
              <p:ext uri="{D42A27DB-BD31-4B8C-83A1-F6EECF244321}">
                <p14:modId xmlns="" xmlns:p14="http://schemas.microsoft.com/office/powerpoint/2010/main" val="146970532"/>
              </p:ext>
            </p:extLst>
          </p:nvPr>
        </p:nvGraphicFramePr>
        <p:xfrm>
          <a:off x="1428728" y="2285992"/>
          <a:ext cx="3714776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1225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500042"/>
            <a:ext cx="7776864" cy="1231106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Book Antiqua" pitchFamily="18" charset="0"/>
              </a:rPr>
              <a:t>2/B. INFO GENERALI</a:t>
            </a:r>
            <a:endParaRPr lang="it-IT" dirty="0" smtClean="0">
              <a:latin typeface="Book Antiqua" pitchFamily="18" charset="0"/>
            </a:endParaRPr>
          </a:p>
          <a:p>
            <a:pPr algn="ctr"/>
            <a:endParaRPr lang="it-IT" sz="1400" dirty="0" smtClean="0">
              <a:latin typeface="Book Antiqua" pitchFamily="18" charset="0"/>
            </a:endParaRPr>
          </a:p>
          <a:p>
            <a:pPr algn="ctr"/>
            <a:r>
              <a:rPr lang="it-IT" sz="1400" b="1" dirty="0">
                <a:latin typeface="Book Antiqua" pitchFamily="18" charset="0"/>
              </a:rPr>
              <a:t> 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b="1" dirty="0" smtClean="0">
                <a:latin typeface="Book Antiqua" pitchFamily="18" charset="0"/>
              </a:rPr>
              <a:t>Complessi  </a:t>
            </a:r>
            <a:r>
              <a:rPr lang="it-IT" sz="1400" dirty="0" err="1" smtClean="0">
                <a:latin typeface="Book Antiqua" pitchFamily="18" charset="0"/>
              </a:rPr>
              <a:t>monoschermi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dirty="0">
                <a:latin typeface="Book Antiqua" pitchFamily="18" charset="0"/>
              </a:rPr>
              <a:t>41,  </a:t>
            </a:r>
            <a:r>
              <a:rPr lang="it-IT" sz="1400" dirty="0" smtClean="0">
                <a:latin typeface="Book Antiqua" pitchFamily="18" charset="0"/>
              </a:rPr>
              <a:t>2/4 </a:t>
            </a:r>
            <a:r>
              <a:rPr lang="it-IT" sz="1400" dirty="0">
                <a:latin typeface="Book Antiqua" pitchFamily="18" charset="0"/>
              </a:rPr>
              <a:t>schermi 19,  </a:t>
            </a:r>
            <a:r>
              <a:rPr lang="it-IT" sz="1400" dirty="0" smtClean="0">
                <a:latin typeface="Book Antiqua" pitchFamily="18" charset="0"/>
              </a:rPr>
              <a:t>5/7 schermi 8, 8+ schermi 5, </a:t>
            </a:r>
            <a:r>
              <a:rPr lang="it-IT" sz="1400" dirty="0">
                <a:latin typeface="Book Antiqua" pitchFamily="18" charset="0"/>
              </a:rPr>
              <a:t>totale </a:t>
            </a:r>
            <a:r>
              <a:rPr lang="it-IT" sz="1400" dirty="0" smtClean="0">
                <a:latin typeface="Book Antiqua" pitchFamily="18" charset="0"/>
              </a:rPr>
              <a:t>73</a:t>
            </a:r>
          </a:p>
          <a:p>
            <a:pPr algn="ctr"/>
            <a:r>
              <a:rPr lang="it-IT" sz="1400" b="1" dirty="0" smtClean="0">
                <a:latin typeface="Book Antiqua" pitchFamily="18" charset="0"/>
              </a:rPr>
              <a:t>Schermi</a:t>
            </a:r>
            <a:r>
              <a:rPr lang="it-IT" sz="1400" dirty="0" smtClean="0">
                <a:latin typeface="Book Antiqua" pitchFamily="18" charset="0"/>
              </a:rPr>
              <a:t>  	</a:t>
            </a:r>
            <a:r>
              <a:rPr lang="it-IT" sz="1400" dirty="0" err="1" smtClean="0">
                <a:latin typeface="Book Antiqua" pitchFamily="18" charset="0"/>
              </a:rPr>
              <a:t>monoschermi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dirty="0">
                <a:latin typeface="Book Antiqua" pitchFamily="18" charset="0"/>
              </a:rPr>
              <a:t>41, 2/4 55 </a:t>
            </a:r>
            <a:r>
              <a:rPr lang="it-IT" sz="1400" dirty="0" smtClean="0">
                <a:latin typeface="Book Antiqua" pitchFamily="18" charset="0"/>
              </a:rPr>
              <a:t>, 5/7 46,  </a:t>
            </a:r>
            <a:r>
              <a:rPr lang="it-IT" sz="1400" dirty="0">
                <a:latin typeface="Book Antiqua" pitchFamily="18" charset="0"/>
              </a:rPr>
              <a:t>8</a:t>
            </a:r>
            <a:r>
              <a:rPr lang="it-IT" sz="1400" dirty="0" smtClean="0">
                <a:latin typeface="Book Antiqua" pitchFamily="18" charset="0"/>
              </a:rPr>
              <a:t>+ schermi  </a:t>
            </a:r>
            <a:r>
              <a:rPr lang="it-IT" sz="1400" dirty="0">
                <a:latin typeface="Book Antiqua" pitchFamily="18" charset="0"/>
              </a:rPr>
              <a:t>41 Totale 183</a:t>
            </a:r>
          </a:p>
          <a:p>
            <a:pPr algn="ctr"/>
            <a:r>
              <a:rPr lang="it-IT" sz="1400" dirty="0">
                <a:latin typeface="Book Antiqua" pitchFamily="18" charset="0"/>
              </a:rPr>
              <a:t> </a:t>
            </a:r>
          </a:p>
        </p:txBody>
      </p:sp>
      <p:pic>
        <p:nvPicPr>
          <p:cNvPr id="3" name="Immagine 2" descr="1924385_logo ANE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1546694" y="6381328"/>
            <a:ext cx="289002" cy="292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279500" y="6381328"/>
            <a:ext cx="316836" cy="288032"/>
          </a:xfrm>
          <a:prstGeom prst="rect">
            <a:avLst/>
          </a:prstGeom>
          <a:effectLst/>
        </p:spPr>
      </p:pic>
      <p:sp>
        <p:nvSpPr>
          <p:cNvPr id="5" name="Rettangolo 4"/>
          <p:cNvSpPr/>
          <p:nvPr/>
        </p:nvSpPr>
        <p:spPr>
          <a:xfrm>
            <a:off x="2051720" y="6361583"/>
            <a:ext cx="5070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haroni" pitchFamily="2" charset="-79"/>
                <a:cs typeface="Aharoni" pitchFamily="2" charset="-79"/>
              </a:rPr>
              <a:t>ECONOMIA  E SVILUPPO DELLA SALA CINEMATOGRAFICA</a:t>
            </a:r>
            <a:endParaRPr lang="it-IT" sz="1400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58148" y="6350023"/>
            <a:ext cx="674292" cy="365125"/>
          </a:xfrm>
        </p:spPr>
        <p:txBody>
          <a:bodyPr/>
          <a:lstStyle/>
          <a:p>
            <a:pPr algn="l">
              <a:defRPr/>
            </a:pPr>
            <a:r>
              <a:rPr lang="it-IT" dirty="0" smtClean="0">
                <a:solidFill>
                  <a:schemeClr val="tx1"/>
                </a:solidFill>
              </a:rPr>
              <a:t>2/B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00034" y="2428868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 smtClean="0"/>
              <a:t>PREZZO MEDIO 5,66 €</a:t>
            </a:r>
          </a:p>
          <a:p>
            <a:pPr algn="just"/>
            <a:r>
              <a:rPr lang="it-IT" sz="3200" b="1" dirty="0" smtClean="0"/>
              <a:t>PREZZO MEDIO SCUOLE 3,46 €</a:t>
            </a:r>
          </a:p>
          <a:p>
            <a:pPr algn="just"/>
            <a:endParaRPr lang="it-IT" sz="3200" b="1" dirty="0" smtClean="0"/>
          </a:p>
          <a:p>
            <a:r>
              <a:rPr lang="it-IT" sz="3200" b="1" dirty="0" smtClean="0"/>
              <a:t>PERCENTUALE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NOLEGGIO 44,13%</a:t>
            </a:r>
            <a:endParaRPr lang="it-IT" sz="3200" b="1" dirty="0"/>
          </a:p>
        </p:txBody>
      </p:sp>
    </p:spTree>
    <p:extLst>
      <p:ext uri="{BB962C8B-B14F-4D97-AF65-F5344CB8AC3E}">
        <p14:creationId xmlns="" xmlns:p14="http://schemas.microsoft.com/office/powerpoint/2010/main" val="21225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500042"/>
            <a:ext cx="7776864" cy="1231106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Book Antiqua" pitchFamily="18" charset="0"/>
              </a:rPr>
              <a:t>3. CONTO ECONOMICO 2013 RICAVI</a:t>
            </a:r>
            <a:endParaRPr lang="it-IT" dirty="0" smtClean="0">
              <a:latin typeface="Book Antiqua" pitchFamily="18" charset="0"/>
            </a:endParaRPr>
          </a:p>
          <a:p>
            <a:pPr algn="ctr"/>
            <a:endParaRPr lang="it-IT" sz="1400" dirty="0" smtClean="0">
              <a:latin typeface="Book Antiqua" pitchFamily="18" charset="0"/>
            </a:endParaRPr>
          </a:p>
          <a:p>
            <a:pPr algn="ctr"/>
            <a:r>
              <a:rPr lang="it-IT" sz="1400" b="1" dirty="0">
                <a:latin typeface="Book Antiqua" pitchFamily="18" charset="0"/>
              </a:rPr>
              <a:t> 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b="1" dirty="0" smtClean="0">
                <a:latin typeface="Book Antiqua" pitchFamily="18" charset="0"/>
              </a:rPr>
              <a:t>Complessi  </a:t>
            </a:r>
            <a:r>
              <a:rPr lang="it-IT" sz="1400" dirty="0" err="1" smtClean="0">
                <a:latin typeface="Book Antiqua" pitchFamily="18" charset="0"/>
              </a:rPr>
              <a:t>monoschermi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dirty="0">
                <a:latin typeface="Book Antiqua" pitchFamily="18" charset="0"/>
              </a:rPr>
              <a:t>41,  </a:t>
            </a:r>
            <a:r>
              <a:rPr lang="it-IT" sz="1400" dirty="0" smtClean="0">
                <a:latin typeface="Book Antiqua" pitchFamily="18" charset="0"/>
              </a:rPr>
              <a:t>2/4 </a:t>
            </a:r>
            <a:r>
              <a:rPr lang="it-IT" sz="1400" dirty="0">
                <a:latin typeface="Book Antiqua" pitchFamily="18" charset="0"/>
              </a:rPr>
              <a:t>schermi 19,  </a:t>
            </a:r>
            <a:r>
              <a:rPr lang="it-IT" sz="1400" dirty="0" smtClean="0">
                <a:latin typeface="Book Antiqua" pitchFamily="18" charset="0"/>
              </a:rPr>
              <a:t>5/7 schermi 8, 8+ schermi 5, </a:t>
            </a:r>
            <a:r>
              <a:rPr lang="it-IT" sz="1400" dirty="0">
                <a:latin typeface="Book Antiqua" pitchFamily="18" charset="0"/>
              </a:rPr>
              <a:t>totale </a:t>
            </a:r>
            <a:r>
              <a:rPr lang="it-IT" sz="1400" dirty="0" smtClean="0">
                <a:latin typeface="Book Antiqua" pitchFamily="18" charset="0"/>
              </a:rPr>
              <a:t>73</a:t>
            </a:r>
          </a:p>
          <a:p>
            <a:pPr algn="ctr"/>
            <a:r>
              <a:rPr lang="it-IT" sz="1400" b="1" dirty="0" smtClean="0">
                <a:latin typeface="Book Antiqua" pitchFamily="18" charset="0"/>
              </a:rPr>
              <a:t>Schermi</a:t>
            </a:r>
            <a:r>
              <a:rPr lang="it-IT" sz="1400" dirty="0" smtClean="0">
                <a:latin typeface="Book Antiqua" pitchFamily="18" charset="0"/>
              </a:rPr>
              <a:t>  	</a:t>
            </a:r>
            <a:r>
              <a:rPr lang="it-IT" sz="1400" dirty="0" err="1" smtClean="0">
                <a:latin typeface="Book Antiqua" pitchFamily="18" charset="0"/>
              </a:rPr>
              <a:t>monoschermi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dirty="0">
                <a:latin typeface="Book Antiqua" pitchFamily="18" charset="0"/>
              </a:rPr>
              <a:t>41, 2/4 55 </a:t>
            </a:r>
            <a:r>
              <a:rPr lang="it-IT" sz="1400" dirty="0" smtClean="0">
                <a:latin typeface="Book Antiqua" pitchFamily="18" charset="0"/>
              </a:rPr>
              <a:t>, 5/7 46,  </a:t>
            </a:r>
            <a:r>
              <a:rPr lang="it-IT" sz="1400" dirty="0">
                <a:latin typeface="Book Antiqua" pitchFamily="18" charset="0"/>
              </a:rPr>
              <a:t>8</a:t>
            </a:r>
            <a:r>
              <a:rPr lang="it-IT" sz="1400" dirty="0" smtClean="0">
                <a:latin typeface="Book Antiqua" pitchFamily="18" charset="0"/>
              </a:rPr>
              <a:t>+ schermi  </a:t>
            </a:r>
            <a:r>
              <a:rPr lang="it-IT" sz="1400" dirty="0">
                <a:latin typeface="Book Antiqua" pitchFamily="18" charset="0"/>
              </a:rPr>
              <a:t>41 Totale 183</a:t>
            </a:r>
          </a:p>
          <a:p>
            <a:pPr algn="ctr"/>
            <a:r>
              <a:rPr lang="it-IT" sz="1400" dirty="0">
                <a:latin typeface="Book Antiqua" pitchFamily="18" charset="0"/>
              </a:rPr>
              <a:t> </a:t>
            </a:r>
          </a:p>
        </p:txBody>
      </p:sp>
      <p:pic>
        <p:nvPicPr>
          <p:cNvPr id="3" name="Immagine 2" descr="1924385_logo ANE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1546694" y="6381328"/>
            <a:ext cx="289002" cy="292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279500" y="6381328"/>
            <a:ext cx="316836" cy="288032"/>
          </a:xfrm>
          <a:prstGeom prst="rect">
            <a:avLst/>
          </a:prstGeom>
          <a:effectLst/>
        </p:spPr>
      </p:pic>
      <p:sp>
        <p:nvSpPr>
          <p:cNvPr id="5" name="Rettangolo 4"/>
          <p:cNvSpPr/>
          <p:nvPr/>
        </p:nvSpPr>
        <p:spPr>
          <a:xfrm>
            <a:off x="2051720" y="6361583"/>
            <a:ext cx="5070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haroni" pitchFamily="2" charset="-79"/>
                <a:cs typeface="Aharoni" pitchFamily="2" charset="-79"/>
              </a:rPr>
              <a:t>ECONOMIA  E SVILUPPO DELLA SALA CINEMATOGRAFICA</a:t>
            </a:r>
            <a:endParaRPr lang="it-IT" sz="1400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58148" y="6350023"/>
            <a:ext cx="674292" cy="365125"/>
          </a:xfrm>
        </p:spPr>
        <p:txBody>
          <a:bodyPr/>
          <a:lstStyle/>
          <a:p>
            <a:pPr algn="l">
              <a:defRPr/>
            </a:pPr>
            <a:r>
              <a:rPr lang="it-IT" dirty="0" smtClean="0">
                <a:solidFill>
                  <a:schemeClr val="tx1"/>
                </a:solidFill>
              </a:rPr>
              <a:t>3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28596" y="1929364"/>
            <a:ext cx="8215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Da biglietti cinematografici</a:t>
            </a:r>
          </a:p>
          <a:p>
            <a:r>
              <a:rPr lang="it-IT" sz="2400" dirty="0" smtClean="0"/>
              <a:t>Da VPF</a:t>
            </a:r>
          </a:p>
          <a:p>
            <a:r>
              <a:rPr lang="it-IT" sz="2400" dirty="0" smtClean="0"/>
              <a:t>Da biglietti contenuti complementari audiovisivi</a:t>
            </a:r>
          </a:p>
          <a:p>
            <a:r>
              <a:rPr lang="it-IT" sz="2400" dirty="0" smtClean="0"/>
              <a:t>Da biglietti teatrali, musicali, dal vivo</a:t>
            </a:r>
          </a:p>
          <a:p>
            <a:r>
              <a:rPr lang="it-IT" sz="2400" dirty="0" smtClean="0"/>
              <a:t>Da affitti sala</a:t>
            </a:r>
          </a:p>
          <a:p>
            <a:r>
              <a:rPr lang="it-IT" sz="2400" dirty="0" smtClean="0"/>
              <a:t>Da pubblicità</a:t>
            </a:r>
          </a:p>
          <a:p>
            <a:r>
              <a:rPr lang="it-IT" sz="2400" dirty="0" smtClean="0"/>
              <a:t>Da bar, guardaroba, prevendita</a:t>
            </a:r>
          </a:p>
          <a:p>
            <a:r>
              <a:rPr lang="it-IT" sz="2400" dirty="0" smtClean="0"/>
              <a:t>Da contributi privati e sponsorizzazioni</a:t>
            </a:r>
          </a:p>
          <a:p>
            <a:r>
              <a:rPr lang="it-IT" sz="2400" dirty="0" smtClean="0"/>
              <a:t>Da contributi pubblici regionali e locali</a:t>
            </a:r>
          </a:p>
          <a:p>
            <a:r>
              <a:rPr lang="it-IT" sz="2400" dirty="0" smtClean="0"/>
              <a:t>Da contributi statali europei, incluso credito d’imposta</a:t>
            </a:r>
            <a:endParaRPr lang="it-IT" b="1" dirty="0"/>
          </a:p>
        </p:txBody>
      </p:sp>
    </p:spTree>
    <p:extLst>
      <p:ext uri="{BB962C8B-B14F-4D97-AF65-F5344CB8AC3E}">
        <p14:creationId xmlns="" xmlns:p14="http://schemas.microsoft.com/office/powerpoint/2010/main" val="21225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500042"/>
            <a:ext cx="7776864" cy="1231106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Book Antiqua" pitchFamily="18" charset="0"/>
              </a:rPr>
              <a:t>3/A. CONTO ECONOMICO 2013 COSTI</a:t>
            </a:r>
            <a:endParaRPr lang="it-IT" dirty="0" smtClean="0">
              <a:latin typeface="Book Antiqua" pitchFamily="18" charset="0"/>
            </a:endParaRPr>
          </a:p>
          <a:p>
            <a:pPr algn="ctr"/>
            <a:endParaRPr lang="it-IT" sz="1400" dirty="0" smtClean="0">
              <a:latin typeface="Book Antiqua" pitchFamily="18" charset="0"/>
            </a:endParaRPr>
          </a:p>
          <a:p>
            <a:pPr algn="ctr"/>
            <a:r>
              <a:rPr lang="it-IT" sz="1400" b="1" dirty="0">
                <a:latin typeface="Book Antiqua" pitchFamily="18" charset="0"/>
              </a:rPr>
              <a:t> 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b="1" dirty="0" smtClean="0">
                <a:latin typeface="Book Antiqua" pitchFamily="18" charset="0"/>
              </a:rPr>
              <a:t>Complessi  </a:t>
            </a:r>
            <a:r>
              <a:rPr lang="it-IT" sz="1400" dirty="0" err="1" smtClean="0">
                <a:latin typeface="Book Antiqua" pitchFamily="18" charset="0"/>
              </a:rPr>
              <a:t>monoschermi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dirty="0">
                <a:latin typeface="Book Antiqua" pitchFamily="18" charset="0"/>
              </a:rPr>
              <a:t>41,  </a:t>
            </a:r>
            <a:r>
              <a:rPr lang="it-IT" sz="1400" dirty="0" smtClean="0">
                <a:latin typeface="Book Antiqua" pitchFamily="18" charset="0"/>
              </a:rPr>
              <a:t>2/4 </a:t>
            </a:r>
            <a:r>
              <a:rPr lang="it-IT" sz="1400" dirty="0">
                <a:latin typeface="Book Antiqua" pitchFamily="18" charset="0"/>
              </a:rPr>
              <a:t>schermi 19,  </a:t>
            </a:r>
            <a:r>
              <a:rPr lang="it-IT" sz="1400" dirty="0" smtClean="0">
                <a:latin typeface="Book Antiqua" pitchFamily="18" charset="0"/>
              </a:rPr>
              <a:t>5/7 schermi 8, 8+ schermi 5, </a:t>
            </a:r>
            <a:r>
              <a:rPr lang="it-IT" sz="1400" dirty="0">
                <a:latin typeface="Book Antiqua" pitchFamily="18" charset="0"/>
              </a:rPr>
              <a:t>totale </a:t>
            </a:r>
            <a:r>
              <a:rPr lang="it-IT" sz="1400" dirty="0" smtClean="0">
                <a:latin typeface="Book Antiqua" pitchFamily="18" charset="0"/>
              </a:rPr>
              <a:t>73</a:t>
            </a:r>
          </a:p>
          <a:p>
            <a:pPr algn="ctr"/>
            <a:r>
              <a:rPr lang="it-IT" sz="1400" b="1" dirty="0" smtClean="0">
                <a:latin typeface="Book Antiqua" pitchFamily="18" charset="0"/>
              </a:rPr>
              <a:t>Schermi</a:t>
            </a:r>
            <a:r>
              <a:rPr lang="it-IT" sz="1400" dirty="0" smtClean="0">
                <a:latin typeface="Book Antiqua" pitchFamily="18" charset="0"/>
              </a:rPr>
              <a:t>  	</a:t>
            </a:r>
            <a:r>
              <a:rPr lang="it-IT" sz="1400" dirty="0" err="1" smtClean="0">
                <a:latin typeface="Book Antiqua" pitchFamily="18" charset="0"/>
              </a:rPr>
              <a:t>monoschermi</a:t>
            </a:r>
            <a:r>
              <a:rPr lang="it-IT" sz="1400" dirty="0" smtClean="0">
                <a:latin typeface="Book Antiqua" pitchFamily="18" charset="0"/>
              </a:rPr>
              <a:t> </a:t>
            </a:r>
            <a:r>
              <a:rPr lang="it-IT" sz="1400" dirty="0">
                <a:latin typeface="Book Antiqua" pitchFamily="18" charset="0"/>
              </a:rPr>
              <a:t>41, 2/4 55 </a:t>
            </a:r>
            <a:r>
              <a:rPr lang="it-IT" sz="1400" dirty="0" smtClean="0">
                <a:latin typeface="Book Antiqua" pitchFamily="18" charset="0"/>
              </a:rPr>
              <a:t>, 5/7 46,  </a:t>
            </a:r>
            <a:r>
              <a:rPr lang="it-IT" sz="1400" dirty="0">
                <a:latin typeface="Book Antiqua" pitchFamily="18" charset="0"/>
              </a:rPr>
              <a:t>8</a:t>
            </a:r>
            <a:r>
              <a:rPr lang="it-IT" sz="1400" dirty="0" smtClean="0">
                <a:latin typeface="Book Antiqua" pitchFamily="18" charset="0"/>
              </a:rPr>
              <a:t>+ schermi  </a:t>
            </a:r>
            <a:r>
              <a:rPr lang="it-IT" sz="1400" dirty="0">
                <a:latin typeface="Book Antiqua" pitchFamily="18" charset="0"/>
              </a:rPr>
              <a:t>41 Totale 183</a:t>
            </a:r>
          </a:p>
          <a:p>
            <a:pPr algn="ctr"/>
            <a:r>
              <a:rPr lang="it-IT" sz="1400" dirty="0">
                <a:latin typeface="Book Antiqua" pitchFamily="18" charset="0"/>
              </a:rPr>
              <a:t> </a:t>
            </a:r>
          </a:p>
        </p:txBody>
      </p:sp>
      <p:pic>
        <p:nvPicPr>
          <p:cNvPr id="3" name="Immagine 2" descr="1924385_logo ANE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1546694" y="6381328"/>
            <a:ext cx="289002" cy="292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279500" y="6381328"/>
            <a:ext cx="316836" cy="288032"/>
          </a:xfrm>
          <a:prstGeom prst="rect">
            <a:avLst/>
          </a:prstGeom>
          <a:effectLst/>
        </p:spPr>
      </p:pic>
      <p:sp>
        <p:nvSpPr>
          <p:cNvPr id="5" name="Rettangolo 4"/>
          <p:cNvSpPr/>
          <p:nvPr/>
        </p:nvSpPr>
        <p:spPr>
          <a:xfrm>
            <a:off x="2051720" y="6361583"/>
            <a:ext cx="5070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haroni" pitchFamily="2" charset="-79"/>
                <a:cs typeface="Aharoni" pitchFamily="2" charset="-79"/>
              </a:rPr>
              <a:t>ECONOMIA  E SVILUPPO DELLA SALA CINEMATOGRAFICA</a:t>
            </a:r>
            <a:endParaRPr lang="it-IT" sz="1400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58148" y="6350023"/>
            <a:ext cx="674292" cy="365125"/>
          </a:xfrm>
        </p:spPr>
        <p:txBody>
          <a:bodyPr/>
          <a:lstStyle/>
          <a:p>
            <a:pPr algn="l">
              <a:defRPr/>
            </a:pPr>
            <a:r>
              <a:rPr lang="it-IT" dirty="0" smtClean="0">
                <a:solidFill>
                  <a:schemeClr val="tx1"/>
                </a:solidFill>
              </a:rPr>
              <a:t>3/A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28596" y="2071678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Noleggio	40,61% (63 risposte)</a:t>
            </a:r>
          </a:p>
          <a:p>
            <a:r>
              <a:rPr lang="it-IT" sz="2400" dirty="0" smtClean="0"/>
              <a:t>Affitto		12,39% (27 risposte)</a:t>
            </a:r>
          </a:p>
          <a:p>
            <a:r>
              <a:rPr lang="it-IT" sz="2400" dirty="0" smtClean="0"/>
              <a:t>Costo lavoro e servizi sala e cabina	15,95% (59 r.)</a:t>
            </a:r>
          </a:p>
          <a:p>
            <a:r>
              <a:rPr lang="it-IT" sz="2400" dirty="0" smtClean="0"/>
              <a:t>Costo lavoro e servizi amministrazione	6,7% (53 r.)</a:t>
            </a:r>
          </a:p>
          <a:p>
            <a:r>
              <a:rPr lang="it-IT" sz="2400" dirty="0" smtClean="0"/>
              <a:t>Costo lavoro e servizi promozione/pubblicità  6,04% (40 r.)</a:t>
            </a:r>
          </a:p>
          <a:p>
            <a:r>
              <a:rPr lang="it-IT" sz="2400" dirty="0" smtClean="0"/>
              <a:t>Energia e telefono	8,39% (62 r.)</a:t>
            </a:r>
          </a:p>
          <a:p>
            <a:r>
              <a:rPr lang="it-IT" sz="2400" dirty="0" smtClean="0"/>
              <a:t>Tributi locali, inclusa IMU	4,90% (57 r.)</a:t>
            </a:r>
          </a:p>
          <a:p>
            <a:r>
              <a:rPr lang="it-IT" sz="2400" dirty="0" smtClean="0"/>
              <a:t>Imposte e tasse statali	6,56% (49 r.)</a:t>
            </a:r>
          </a:p>
        </p:txBody>
      </p:sp>
    </p:spTree>
    <p:extLst>
      <p:ext uri="{BB962C8B-B14F-4D97-AF65-F5344CB8AC3E}">
        <p14:creationId xmlns="" xmlns:p14="http://schemas.microsoft.com/office/powerpoint/2010/main" val="21225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924385_logo ANE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1546694" y="6381328"/>
            <a:ext cx="289002" cy="292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279500" y="6381328"/>
            <a:ext cx="316836" cy="288032"/>
          </a:xfrm>
          <a:prstGeom prst="rect">
            <a:avLst/>
          </a:prstGeom>
          <a:effectLst/>
        </p:spPr>
      </p:pic>
      <p:sp>
        <p:nvSpPr>
          <p:cNvPr id="5" name="Rettangolo 4"/>
          <p:cNvSpPr/>
          <p:nvPr/>
        </p:nvSpPr>
        <p:spPr>
          <a:xfrm>
            <a:off x="2051720" y="6361583"/>
            <a:ext cx="5070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haroni" pitchFamily="2" charset="-79"/>
                <a:cs typeface="Aharoni" pitchFamily="2" charset="-79"/>
              </a:rPr>
              <a:t>ECONOMIA  E SVILUPPO DELLA SALA CINEMATOGRAFICA</a:t>
            </a:r>
            <a:endParaRPr lang="it-IT" sz="1400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58148" y="6350023"/>
            <a:ext cx="674292" cy="365125"/>
          </a:xfrm>
        </p:spPr>
        <p:txBody>
          <a:bodyPr/>
          <a:lstStyle/>
          <a:p>
            <a:pPr algn="l">
              <a:defRPr/>
            </a:pPr>
            <a:r>
              <a:rPr lang="it-IT" dirty="0" smtClean="0">
                <a:solidFill>
                  <a:schemeClr val="tx1"/>
                </a:solidFill>
              </a:rPr>
              <a:t>4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0034" y="1214422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GRAZIE AGLI EROI CHE HANNO RISPOSTO AL QUESTIONARIO,</a:t>
            </a:r>
          </a:p>
          <a:p>
            <a:r>
              <a:rPr lang="it-IT" sz="2400" dirty="0" smtClean="0"/>
              <a:t>AL PROFESSOR RUSSI/UNIVERSITA’ SAPIENZA PER IL</a:t>
            </a:r>
          </a:p>
          <a:p>
            <a:r>
              <a:rPr lang="it-IT" sz="2400" dirty="0" smtClean="0"/>
              <a:t>CAMPIONE,</a:t>
            </a:r>
          </a:p>
          <a:p>
            <a:r>
              <a:rPr lang="it-IT" sz="2400" dirty="0" smtClean="0"/>
              <a:t>AD ANTONELLA E GABRIELE PER L’ELABORAZIONE,</a:t>
            </a:r>
          </a:p>
          <a:p>
            <a:r>
              <a:rPr lang="it-IT" sz="2400" dirty="0" smtClean="0"/>
              <a:t>A VOI CHE AVETE ASCOLTATO</a:t>
            </a:r>
          </a:p>
          <a:p>
            <a:pPr algn="ctr"/>
            <a:endParaRPr lang="it-IT" sz="2400" dirty="0" smtClean="0"/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CRISTINA LOGLIO</a:t>
            </a:r>
          </a:p>
        </p:txBody>
      </p:sp>
    </p:spTree>
    <p:extLst>
      <p:ext uri="{BB962C8B-B14F-4D97-AF65-F5344CB8AC3E}">
        <p14:creationId xmlns="" xmlns:p14="http://schemas.microsoft.com/office/powerpoint/2010/main" val="21225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293</Words>
  <Application>Microsoft Office PowerPoint</Application>
  <PresentationFormat>Presentazione su schermo (4:3)</PresentationFormat>
  <Paragraphs>126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NewsPrint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E SVILUPPO DELLA SALA CINEMATOGRAFICA SARTEANO (SI)  8-10 APRILE 2014</dc:title>
  <dc:creator>amministrazione AGIS</dc:creator>
  <cp:lastModifiedBy>m.mazzetti</cp:lastModifiedBy>
  <cp:revision>62</cp:revision>
  <dcterms:created xsi:type="dcterms:W3CDTF">2014-03-26T10:56:23Z</dcterms:created>
  <dcterms:modified xsi:type="dcterms:W3CDTF">2014-04-11T10:02:20Z</dcterms:modified>
</cp:coreProperties>
</file>