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56" r:id="rId3"/>
    <p:sldId id="257" r:id="rId4"/>
    <p:sldId id="260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84" autoAdjust="0"/>
    <p:restoredTop sz="94618" autoAdjust="0"/>
  </p:normalViewPr>
  <p:slideViewPr>
    <p:cSldViewPr>
      <p:cViewPr varScale="1">
        <p:scale>
          <a:sx n="70" d="100"/>
          <a:sy n="70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2FA5F-DCD0-4D5A-B8C1-DF1808CBB02C}" type="datetimeFigureOut">
              <a:rPr lang="it-IT" smtClean="0"/>
              <a:t>01/04/2014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4A17D-1EA8-4BC0-BB45-F8E31FA4D942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4A17D-1EA8-4BC0-BB45-F8E31FA4D942}" type="slidenum">
              <a:rPr lang="it-IT" smtClean="0"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34A17D-1EA8-4BC0-BB45-F8E31FA4D942}" type="slidenum">
              <a:rPr lang="it-IT" smtClean="0"/>
              <a:t>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9E28-C0E5-488B-A631-23EE67B8FA26}" type="datetimeFigureOut">
              <a:rPr lang="it-IT" smtClean="0"/>
              <a:pPr/>
              <a:t>01/04/2014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0C37-F80F-4800-9BF2-36ACE51B81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977171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9E28-C0E5-488B-A631-23EE67B8FA26}" type="datetimeFigureOut">
              <a:rPr lang="it-IT" smtClean="0"/>
              <a:pPr/>
              <a:t>01/04/2014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0C37-F80F-4800-9BF2-36ACE51B81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489689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9E28-C0E5-488B-A631-23EE67B8FA26}" type="datetimeFigureOut">
              <a:rPr lang="it-IT" smtClean="0"/>
              <a:pPr/>
              <a:t>01/04/2014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0C37-F80F-4800-9BF2-36ACE51B81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211916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9E28-C0E5-488B-A631-23EE67B8FA26}" type="datetimeFigureOut">
              <a:rPr lang="it-IT" smtClean="0"/>
              <a:pPr/>
              <a:t>01/04/2014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0C37-F80F-4800-9BF2-36ACE51B81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2179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9E28-C0E5-488B-A631-23EE67B8FA26}" type="datetimeFigureOut">
              <a:rPr lang="it-IT" smtClean="0"/>
              <a:pPr/>
              <a:t>01/04/2014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0C37-F80F-4800-9BF2-36ACE51B81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165489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9E28-C0E5-488B-A631-23EE67B8FA26}" type="datetimeFigureOut">
              <a:rPr lang="it-IT" smtClean="0"/>
              <a:pPr/>
              <a:t>01/04/2014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0C37-F80F-4800-9BF2-36ACE51B81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152898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9E28-C0E5-488B-A631-23EE67B8FA26}" type="datetimeFigureOut">
              <a:rPr lang="it-IT" smtClean="0"/>
              <a:pPr/>
              <a:t>01/04/2014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0C37-F80F-4800-9BF2-36ACE51B81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0797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9E28-C0E5-488B-A631-23EE67B8FA26}" type="datetimeFigureOut">
              <a:rPr lang="it-IT" smtClean="0"/>
              <a:pPr/>
              <a:t>01/04/2014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0C37-F80F-4800-9BF2-36ACE51B81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4002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9E28-C0E5-488B-A631-23EE67B8FA26}" type="datetimeFigureOut">
              <a:rPr lang="it-IT" smtClean="0"/>
              <a:pPr/>
              <a:t>01/04/2014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0C37-F80F-4800-9BF2-36ACE51B81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204261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9E28-C0E5-488B-A631-23EE67B8FA26}" type="datetimeFigureOut">
              <a:rPr lang="it-IT" smtClean="0"/>
              <a:pPr/>
              <a:t>01/04/2014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0C37-F80F-4800-9BF2-36ACE51B81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23772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D9E28-C0E5-488B-A631-23EE67B8FA26}" type="datetimeFigureOut">
              <a:rPr lang="it-IT" smtClean="0"/>
              <a:pPr/>
              <a:t>01/04/2014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0C37-F80F-4800-9BF2-36ACE51B81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404934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D9E28-C0E5-488B-A631-23EE67B8FA26}" type="datetimeFigureOut">
              <a:rPr lang="it-IT" smtClean="0"/>
              <a:pPr/>
              <a:t>01/04/2014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20C37-F80F-4800-9BF2-36ACE51B81B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="" xmlns:p14="http://schemas.microsoft.com/office/powerpoint/2010/main" val="3274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1428728" y="263510"/>
            <a:ext cx="5832475" cy="109378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32500" lnSpcReduction="20000"/>
          </a:bodyPr>
          <a:lstStyle>
            <a:lvl1pPr marL="53975" indent="-53975" algn="r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E7EACB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39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2pPr>
            <a:lvl3pPr marL="539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3pPr>
            <a:lvl4pPr marL="539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4pPr>
            <a:lvl5pPr marL="539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9pPr>
            <a:extLst/>
          </a:lstStyle>
          <a:p>
            <a:pPr indent="0"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it-IT" sz="8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ECONOMIA  E SVILUPPO DELLA SALA CINEMATOGRAFICA</a:t>
            </a:r>
            <a:r>
              <a:rPr lang="it-IT" dirty="0" smtClean="0">
                <a:solidFill>
                  <a:schemeClr val="tx1"/>
                </a:solidFill>
                <a:latin typeface="Blue Highway Condensed" pitchFamily="2" charset="0"/>
              </a:rPr>
              <a:t/>
            </a:r>
            <a:br>
              <a:rPr lang="it-IT" dirty="0" smtClean="0">
                <a:solidFill>
                  <a:schemeClr val="tx1"/>
                </a:solidFill>
                <a:latin typeface="Blue Highway Condensed" pitchFamily="2" charset="0"/>
              </a:rPr>
            </a:br>
            <a:endParaRPr lang="it-IT" sz="2800" dirty="0" smtClean="0">
              <a:solidFill>
                <a:schemeClr val="tx1"/>
              </a:solidFill>
              <a:latin typeface="Blue Highway Condensed" pitchFamily="2" charset="0"/>
            </a:endParaRPr>
          </a:p>
        </p:txBody>
      </p:sp>
      <p:pic>
        <p:nvPicPr>
          <p:cNvPr id="8" name="Immagine 7" descr="1924385_logo ANE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100000"/>
          </a:blip>
          <a:stretch>
            <a:fillRect/>
          </a:stretch>
        </p:blipFill>
        <p:spPr>
          <a:xfrm>
            <a:off x="198254" y="142852"/>
            <a:ext cx="944722" cy="1039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706152" y="71414"/>
            <a:ext cx="1152128" cy="104738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4342" name="Immagin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581C00"/>
              </a:clrFrom>
              <a:clrTo>
                <a:srgbClr val="581C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0700" y="2801938"/>
            <a:ext cx="26543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2786050" y="3903653"/>
            <a:ext cx="3388935" cy="95410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 SARTEANO (SI) </a:t>
            </a:r>
          </a:p>
          <a:p>
            <a:pPr>
              <a:defRPr/>
            </a:pPr>
            <a:r>
              <a:rPr lang="it-IT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8, 9, 10 APRILE 2014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dmin\Desktop\Regolamento Cinepass CASSE_2014_Page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8" y="-10537"/>
            <a:ext cx="9147358" cy="26768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32371" y="2636912"/>
            <a:ext cx="1651397" cy="360040"/>
          </a:xfrm>
        </p:spPr>
        <p:txBody>
          <a:bodyPr>
            <a:noAutofit/>
          </a:bodyPr>
          <a:lstStyle/>
          <a:p>
            <a:pPr algn="l"/>
            <a:r>
              <a:rPr lang="it-IT" sz="3000" dirty="0" smtClean="0"/>
              <a:t>COS’È ?</a:t>
            </a:r>
            <a:endParaRPr lang="it-IT" sz="3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342" y="3032956"/>
            <a:ext cx="8255082" cy="828092"/>
          </a:xfrm>
        </p:spPr>
        <p:txBody>
          <a:bodyPr>
            <a:noAutofit/>
          </a:bodyPr>
          <a:lstStyle/>
          <a:p>
            <a:pPr algn="l"/>
            <a:r>
              <a:rPr lang="it-IT" sz="1600" dirty="0" smtClean="0">
                <a:solidFill>
                  <a:schemeClr val="tx1"/>
                </a:solidFill>
                <a:effectLst/>
              </a:rPr>
              <a:t>CinePass è </a:t>
            </a:r>
            <a:r>
              <a:rPr lang="it-IT" sz="1600" b="1" dirty="0" smtClean="0">
                <a:solidFill>
                  <a:schemeClr val="tx1"/>
                </a:solidFill>
                <a:effectLst/>
              </a:rPr>
              <a:t>prepagata</a:t>
            </a:r>
            <a:r>
              <a:rPr lang="it-IT" sz="1600" dirty="0" smtClean="0">
                <a:solidFill>
                  <a:schemeClr val="tx1"/>
                </a:solidFill>
                <a:effectLst/>
              </a:rPr>
              <a:t>, </a:t>
            </a:r>
            <a:r>
              <a:rPr lang="it-IT" sz="1600" b="1" dirty="0" smtClean="0">
                <a:solidFill>
                  <a:schemeClr val="tx1"/>
                </a:solidFill>
                <a:effectLst/>
              </a:rPr>
              <a:t>ricaricabile</a:t>
            </a:r>
            <a:r>
              <a:rPr lang="it-IT" sz="1600" dirty="0" smtClean="0">
                <a:solidFill>
                  <a:schemeClr val="tx1"/>
                </a:solidFill>
                <a:effectLst/>
              </a:rPr>
              <a:t>, non è nominativa e dà diritto a numerosi </a:t>
            </a:r>
            <a:r>
              <a:rPr lang="it-IT" sz="1600" b="1" dirty="0" smtClean="0">
                <a:solidFill>
                  <a:schemeClr val="tx1"/>
                </a:solidFill>
                <a:effectLst/>
              </a:rPr>
              <a:t>vantaggi</a:t>
            </a:r>
            <a:r>
              <a:rPr lang="it-IT" sz="1600" dirty="0" smtClean="0">
                <a:solidFill>
                  <a:schemeClr val="tx1"/>
                </a:solidFill>
                <a:effectLst/>
              </a:rPr>
              <a:t/>
            </a:r>
            <a:br>
              <a:rPr lang="it-IT" sz="1600" dirty="0" smtClean="0">
                <a:solidFill>
                  <a:schemeClr val="tx1"/>
                </a:solidFill>
                <a:effectLst/>
              </a:rPr>
            </a:br>
            <a:r>
              <a:rPr lang="it-IT" sz="1600" dirty="0" smtClean="0">
                <a:solidFill>
                  <a:schemeClr val="tx1"/>
                </a:solidFill>
                <a:effectLst/>
              </a:rPr>
              <a:t>All'attivazione viene richiesto un contributo di 2€ + ricarica da 25€ o da 50€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827584" y="4653136"/>
            <a:ext cx="201622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dirty="0" smtClean="0"/>
              <a:t>VANTAGGI</a:t>
            </a:r>
            <a:endParaRPr lang="it-IT" sz="3000" dirty="0"/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110976" y="5085184"/>
            <a:ext cx="8637487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600" dirty="0" smtClean="0">
                <a:solidFill>
                  <a:schemeClr val="tx1"/>
                </a:solidFill>
                <a:effectLst/>
              </a:rPr>
              <a:t>Con CinePass puoi:</a:t>
            </a:r>
            <a:br>
              <a:rPr lang="it-IT" sz="1600" dirty="0" smtClean="0">
                <a:solidFill>
                  <a:schemeClr val="tx1"/>
                </a:solidFill>
                <a:effectLst/>
              </a:rPr>
            </a:br>
            <a:r>
              <a:rPr lang="it-IT" sz="1600" dirty="0" smtClean="0">
                <a:solidFill>
                  <a:schemeClr val="tx1"/>
                </a:solidFill>
                <a:effectLst/>
              </a:rPr>
              <a:t>- acquistare i </a:t>
            </a:r>
            <a:r>
              <a:rPr lang="it-IT" sz="1600" b="1" dirty="0" smtClean="0">
                <a:solidFill>
                  <a:schemeClr val="tx1"/>
                </a:solidFill>
                <a:effectLst/>
              </a:rPr>
              <a:t>biglietti d’ingresso </a:t>
            </a:r>
            <a:r>
              <a:rPr lang="it-IT" sz="1600" dirty="0" smtClean="0">
                <a:solidFill>
                  <a:schemeClr val="tx1"/>
                </a:solidFill>
                <a:effectLst/>
              </a:rPr>
              <a:t>al cinema con uno sconto di circa il 20%</a:t>
            </a:r>
          </a:p>
          <a:p>
            <a:pPr algn="l"/>
            <a:r>
              <a:rPr lang="it-IT" sz="1600" dirty="0">
                <a:solidFill>
                  <a:schemeClr val="tx1"/>
                </a:solidFill>
              </a:rPr>
              <a:t>- acquistare </a:t>
            </a:r>
            <a:r>
              <a:rPr lang="it-IT" sz="1600" b="1" dirty="0" smtClean="0">
                <a:solidFill>
                  <a:schemeClr val="tx1"/>
                </a:solidFill>
                <a:effectLst/>
              </a:rPr>
              <a:t>prodotti al bar  </a:t>
            </a:r>
            <a:r>
              <a:rPr lang="it-IT" sz="1600" dirty="0" smtClean="0">
                <a:solidFill>
                  <a:schemeClr val="tx1"/>
                </a:solidFill>
                <a:effectLst/>
              </a:rPr>
              <a:t>dell’Ariston  Multisala con lo sconto del 10%</a:t>
            </a:r>
            <a:br>
              <a:rPr lang="it-IT" sz="1600" dirty="0" smtClean="0">
                <a:solidFill>
                  <a:schemeClr val="tx1"/>
                </a:solidFill>
                <a:effectLst/>
              </a:rPr>
            </a:br>
            <a:r>
              <a:rPr lang="it-IT" sz="1600" dirty="0" smtClean="0">
                <a:solidFill>
                  <a:schemeClr val="tx1"/>
                </a:solidFill>
                <a:effectLst/>
              </a:rPr>
              <a:t>- ottenere lo sconto del 10% su gli </a:t>
            </a:r>
            <a:r>
              <a:rPr lang="it-IT" sz="1600" b="1" dirty="0" smtClean="0">
                <a:solidFill>
                  <a:schemeClr val="tx1"/>
                </a:solidFill>
                <a:effectLst/>
              </a:rPr>
              <a:t>acquisti</a:t>
            </a:r>
            <a:r>
              <a:rPr lang="it-IT" sz="1600" dirty="0" smtClean="0">
                <a:solidFill>
                  <a:schemeClr val="tx1"/>
                </a:solidFill>
                <a:effectLst/>
              </a:rPr>
              <a:t> all’Ariston Bookshop - Libreria Mondadori</a:t>
            </a:r>
            <a:br>
              <a:rPr lang="it-IT" sz="1600" dirty="0" smtClean="0">
                <a:solidFill>
                  <a:schemeClr val="tx1"/>
                </a:solidFill>
                <a:effectLst/>
              </a:rPr>
            </a:br>
            <a:r>
              <a:rPr lang="it-IT" sz="1600" dirty="0" smtClean="0">
                <a:solidFill>
                  <a:schemeClr val="tx1"/>
                </a:solidFill>
                <a:effectLst/>
              </a:rPr>
              <a:t>- ottenere  sconti con altri partner esterni</a:t>
            </a:r>
            <a:br>
              <a:rPr lang="it-IT" sz="1600" dirty="0" smtClean="0">
                <a:solidFill>
                  <a:schemeClr val="tx1"/>
                </a:solidFill>
                <a:effectLst/>
              </a:rPr>
            </a:br>
            <a:r>
              <a:rPr lang="it-IT" sz="1600" dirty="0" smtClean="0">
                <a:solidFill>
                  <a:schemeClr val="tx1"/>
                </a:solidFill>
                <a:effectLst/>
              </a:rPr>
              <a:t/>
            </a:r>
            <a:br>
              <a:rPr lang="it-IT" sz="1600" dirty="0" smtClean="0">
                <a:solidFill>
                  <a:schemeClr val="tx1"/>
                </a:solidFill>
                <a:effectLst/>
              </a:rPr>
            </a:br>
            <a:endParaRPr lang="it-IT" sz="1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dmin\Desktop\CinePass 2014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76762"/>
            <a:ext cx="2167370" cy="1368152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0" name="Picture 4" descr="C:\Users\Admin\Desktop\energy_saving_icon_top_banner_4d0b5539e85f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720080" cy="7798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icon_problem_ma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8" y="2051887"/>
            <a:ext cx="1125085" cy="1125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Connettore 1 10"/>
          <p:cNvCxnSpPr/>
          <p:nvPr/>
        </p:nvCxnSpPr>
        <p:spPr>
          <a:xfrm>
            <a:off x="899592" y="2983684"/>
            <a:ext cx="115212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899592" y="5013176"/>
            <a:ext cx="158417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987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\Desktop\Regolamento Cinepass CASSE_2014_Page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58" y="-10537"/>
            <a:ext cx="9147358" cy="26768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 txBox="1">
            <a:spLocks/>
          </p:cNvSpPr>
          <p:nvPr/>
        </p:nvSpPr>
        <p:spPr>
          <a:xfrm>
            <a:off x="794468" y="2146867"/>
            <a:ext cx="2518869" cy="3855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dirty="0" smtClean="0"/>
              <a:t>COME SI USA</a:t>
            </a:r>
            <a:endParaRPr lang="it-IT" sz="3000" dirty="0"/>
          </a:p>
        </p:txBody>
      </p:sp>
      <p:sp>
        <p:nvSpPr>
          <p:cNvPr id="3" name="Sottotitolo 2"/>
          <p:cNvSpPr txBox="1">
            <a:spLocks/>
          </p:cNvSpPr>
          <p:nvPr/>
        </p:nvSpPr>
        <p:spPr>
          <a:xfrm>
            <a:off x="108669" y="2532413"/>
            <a:ext cx="8888936" cy="14006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600" dirty="0" smtClean="0">
                <a:solidFill>
                  <a:schemeClr val="tx1"/>
                </a:solidFill>
                <a:effectLst/>
              </a:rPr>
              <a:t>Alle </a:t>
            </a:r>
            <a:r>
              <a:rPr lang="it-IT" sz="1600" b="1" dirty="0" smtClean="0">
                <a:solidFill>
                  <a:schemeClr val="tx1"/>
                </a:solidFill>
                <a:effectLst/>
              </a:rPr>
              <a:t>casse del </a:t>
            </a:r>
            <a:r>
              <a:rPr lang="it-IT" sz="1600" b="1" dirty="0" smtClean="0">
                <a:solidFill>
                  <a:schemeClr val="tx1"/>
                </a:solidFill>
              </a:rPr>
              <a:t>cinema </a:t>
            </a:r>
            <a:r>
              <a:rPr lang="it-IT" sz="1600" dirty="0" smtClean="0">
                <a:solidFill>
                  <a:schemeClr val="tx1"/>
                </a:solidFill>
              </a:rPr>
              <a:t>oppure </a:t>
            </a:r>
            <a:r>
              <a:rPr lang="it-IT" sz="1600" b="1" dirty="0" smtClean="0">
                <a:solidFill>
                  <a:schemeClr val="tx1"/>
                </a:solidFill>
              </a:rPr>
              <a:t>on-line</a:t>
            </a:r>
            <a:r>
              <a:rPr lang="it-IT" sz="1600" dirty="0" smtClean="0">
                <a:solidFill>
                  <a:schemeClr val="tx1"/>
                </a:solidFill>
                <a:effectLst/>
              </a:rPr>
              <a:t>: l’importo scontato relativo ai </a:t>
            </a:r>
            <a:r>
              <a:rPr lang="it-IT" sz="1600" b="1" u="sng" dirty="0" smtClean="0">
                <a:solidFill>
                  <a:schemeClr val="tx1"/>
                </a:solidFill>
                <a:effectLst/>
              </a:rPr>
              <a:t>biglietti</a:t>
            </a:r>
            <a:r>
              <a:rPr lang="it-IT" sz="1600" dirty="0" smtClean="0">
                <a:solidFill>
                  <a:schemeClr val="tx1"/>
                </a:solidFill>
                <a:effectLst/>
              </a:rPr>
              <a:t> acquistati viene scalato direttamente dalla CinePass</a:t>
            </a:r>
            <a:br>
              <a:rPr lang="it-IT" sz="1600" dirty="0" smtClean="0">
                <a:solidFill>
                  <a:schemeClr val="tx1"/>
                </a:solidFill>
                <a:effectLst/>
              </a:rPr>
            </a:br>
            <a:r>
              <a:rPr lang="it-IT" sz="1600" dirty="0" smtClean="0">
                <a:solidFill>
                  <a:schemeClr val="tx1"/>
                </a:solidFill>
                <a:effectLst/>
              </a:rPr>
              <a:t>Alle </a:t>
            </a:r>
            <a:r>
              <a:rPr lang="it-IT" sz="1600" b="1" dirty="0" smtClean="0">
                <a:solidFill>
                  <a:schemeClr val="tx1"/>
                </a:solidFill>
                <a:effectLst/>
              </a:rPr>
              <a:t>casse del bar </a:t>
            </a:r>
            <a:r>
              <a:rPr lang="it-IT" sz="1600" dirty="0" smtClean="0">
                <a:solidFill>
                  <a:schemeClr val="tx1"/>
                </a:solidFill>
                <a:effectLst/>
              </a:rPr>
              <a:t>dell‘Ariston Multisala: l’importo scontato relativo alle </a:t>
            </a:r>
            <a:r>
              <a:rPr lang="it-IT" sz="1600" b="1" u="sng" dirty="0" smtClean="0">
                <a:solidFill>
                  <a:schemeClr val="tx1"/>
                </a:solidFill>
                <a:effectLst/>
              </a:rPr>
              <a:t>consumazioni</a:t>
            </a:r>
            <a:r>
              <a:rPr lang="it-IT" sz="1600" dirty="0" smtClean="0">
                <a:solidFill>
                  <a:schemeClr val="tx1"/>
                </a:solidFill>
                <a:effectLst/>
              </a:rPr>
              <a:t> viene scalato direttamente dalla CinePass</a:t>
            </a:r>
          </a:p>
          <a:p>
            <a:pPr algn="l"/>
            <a:r>
              <a:rPr lang="it-IT" sz="1600" dirty="0" smtClean="0">
                <a:solidFill>
                  <a:schemeClr val="tx1"/>
                </a:solidFill>
                <a:effectLst/>
              </a:rPr>
              <a:t>Alla cassa dell‘Ariston </a:t>
            </a:r>
            <a:r>
              <a:rPr lang="it-IT" sz="1600" dirty="0">
                <a:solidFill>
                  <a:schemeClr val="tx1"/>
                </a:solidFill>
              </a:rPr>
              <a:t>B</a:t>
            </a:r>
            <a:r>
              <a:rPr lang="it-IT" sz="1600" dirty="0" smtClean="0">
                <a:solidFill>
                  <a:schemeClr val="tx1"/>
                </a:solidFill>
                <a:effectLst/>
              </a:rPr>
              <a:t>ookshop e negli </a:t>
            </a:r>
            <a:r>
              <a:rPr lang="it-IT" sz="1600" b="1" dirty="0" smtClean="0">
                <a:solidFill>
                  <a:schemeClr val="tx1"/>
                </a:solidFill>
                <a:effectLst/>
              </a:rPr>
              <a:t>esercizi convenzionati</a:t>
            </a:r>
            <a:r>
              <a:rPr lang="it-IT" sz="1600" dirty="0" smtClean="0">
                <a:solidFill>
                  <a:schemeClr val="tx1"/>
                </a:solidFill>
                <a:effectLst/>
              </a:rPr>
              <a:t>:  mostra la CinePass e ottieni lo </a:t>
            </a:r>
            <a:r>
              <a:rPr lang="it-IT" sz="1600" b="1" dirty="0" smtClean="0">
                <a:solidFill>
                  <a:schemeClr val="tx1"/>
                </a:solidFill>
                <a:effectLst/>
              </a:rPr>
              <a:t>sconto</a:t>
            </a:r>
            <a:endParaRPr lang="it-IT" sz="1600" dirty="0">
              <a:solidFill>
                <a:schemeClr val="tx1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781891" y="4509121"/>
            <a:ext cx="2316833" cy="360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000" dirty="0" smtClean="0"/>
              <a:t>VALIDITÀ</a:t>
            </a:r>
            <a:endParaRPr lang="it-IT" sz="3000" dirty="0"/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75553" y="4869160"/>
            <a:ext cx="8888935" cy="1512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600" dirty="0" smtClean="0">
                <a:solidFill>
                  <a:schemeClr val="tx1"/>
                </a:solidFill>
                <a:effectLst/>
              </a:rPr>
              <a:t>CinePass è valida </a:t>
            </a:r>
            <a:r>
              <a:rPr lang="it-IT" sz="1600" b="1" dirty="0" smtClean="0">
                <a:solidFill>
                  <a:schemeClr val="tx1"/>
                </a:solidFill>
                <a:effectLst/>
              </a:rPr>
              <a:t>tutti i giorni</a:t>
            </a:r>
            <a:r>
              <a:rPr lang="it-IT" sz="1600" dirty="0">
                <a:solidFill>
                  <a:schemeClr val="tx1"/>
                </a:solidFill>
              </a:rPr>
              <a:t> </a:t>
            </a:r>
            <a:r>
              <a:rPr lang="it-IT" sz="1600" dirty="0" smtClean="0">
                <a:solidFill>
                  <a:schemeClr val="tx1"/>
                </a:solidFill>
                <a:effectLst/>
              </a:rPr>
              <a:t>(</a:t>
            </a:r>
            <a:r>
              <a:rPr lang="it-IT" sz="1600" b="1" dirty="0" smtClean="0">
                <a:solidFill>
                  <a:schemeClr val="tx1"/>
                </a:solidFill>
              </a:rPr>
              <a:t>2 </a:t>
            </a:r>
            <a:r>
              <a:rPr lang="it-IT" sz="1600" b="1" dirty="0">
                <a:solidFill>
                  <a:schemeClr val="tx1"/>
                </a:solidFill>
              </a:rPr>
              <a:t>ingressi al </a:t>
            </a:r>
            <a:r>
              <a:rPr lang="it-IT" sz="1600" b="1" dirty="0" smtClean="0">
                <a:solidFill>
                  <a:schemeClr val="tx1"/>
                </a:solidFill>
              </a:rPr>
              <a:t>giorno</a:t>
            </a:r>
            <a:r>
              <a:rPr lang="it-IT" sz="1600" dirty="0" smtClean="0">
                <a:solidFill>
                  <a:schemeClr val="tx1"/>
                </a:solidFill>
              </a:rPr>
              <a:t>). Se</a:t>
            </a:r>
            <a:r>
              <a:rPr lang="it-IT" sz="1600" dirty="0" smtClean="0">
                <a:solidFill>
                  <a:schemeClr val="tx1"/>
                </a:solidFill>
                <a:effectLst/>
              </a:rPr>
              <a:t> non utilizzato il credito residuo scade dopo 1 anno</a:t>
            </a:r>
          </a:p>
          <a:p>
            <a:pPr algn="l"/>
            <a:r>
              <a:rPr lang="it-IT" sz="1600" dirty="0" smtClean="0">
                <a:solidFill>
                  <a:schemeClr val="tx1"/>
                </a:solidFill>
              </a:rPr>
              <a:t>Per acquisti </a:t>
            </a:r>
            <a:r>
              <a:rPr lang="it-IT" sz="1600" dirty="0">
                <a:solidFill>
                  <a:schemeClr val="tx1"/>
                </a:solidFill>
              </a:rPr>
              <a:t>superiori al valore residuo </a:t>
            </a:r>
            <a:r>
              <a:rPr lang="it-IT" sz="1600" dirty="0" smtClean="0">
                <a:solidFill>
                  <a:schemeClr val="tx1"/>
                </a:solidFill>
              </a:rPr>
              <a:t>si richiede una </a:t>
            </a:r>
            <a:r>
              <a:rPr lang="it-IT" sz="1600" dirty="0">
                <a:solidFill>
                  <a:schemeClr val="tx1"/>
                </a:solidFill>
              </a:rPr>
              <a:t>nuova </a:t>
            </a:r>
            <a:r>
              <a:rPr lang="it-IT" sz="1600" dirty="0" smtClean="0">
                <a:solidFill>
                  <a:schemeClr val="tx1"/>
                </a:solidFill>
              </a:rPr>
              <a:t>ricarica (</a:t>
            </a:r>
            <a:r>
              <a:rPr lang="it-IT" sz="1600" b="1" dirty="0" smtClean="0">
                <a:solidFill>
                  <a:schemeClr val="tx1"/>
                </a:solidFill>
              </a:rPr>
              <a:t>da </a:t>
            </a:r>
            <a:r>
              <a:rPr lang="it-IT" sz="1600" b="1" dirty="0">
                <a:solidFill>
                  <a:schemeClr val="tx1"/>
                </a:solidFill>
              </a:rPr>
              <a:t>25€ o da 50€</a:t>
            </a:r>
            <a:r>
              <a:rPr lang="it-IT" sz="1600" dirty="0" smtClean="0">
                <a:solidFill>
                  <a:schemeClr val="tx1"/>
                </a:solidFill>
              </a:rPr>
              <a:t>)</a:t>
            </a:r>
            <a:endParaRPr lang="it-IT" sz="1600" dirty="0">
              <a:solidFill>
                <a:schemeClr val="tx1"/>
              </a:solidFill>
            </a:endParaRPr>
          </a:p>
          <a:p>
            <a:pPr algn="l"/>
            <a:r>
              <a:rPr lang="it-IT" sz="1600" dirty="0">
                <a:solidFill>
                  <a:schemeClr val="tx1"/>
                </a:solidFill>
              </a:rPr>
              <a:t>Il valore residuo può essere </a:t>
            </a:r>
            <a:r>
              <a:rPr lang="it-IT" sz="1600" dirty="0" smtClean="0">
                <a:solidFill>
                  <a:schemeClr val="tx1"/>
                </a:solidFill>
              </a:rPr>
              <a:t>verificato </a:t>
            </a:r>
            <a:r>
              <a:rPr lang="it-IT" sz="1600" dirty="0">
                <a:solidFill>
                  <a:schemeClr val="tx1"/>
                </a:solidFill>
              </a:rPr>
              <a:t>presso le casse </a:t>
            </a:r>
            <a:r>
              <a:rPr lang="it-IT" sz="1600" dirty="0" smtClean="0">
                <a:solidFill>
                  <a:schemeClr val="tx1"/>
                </a:solidFill>
              </a:rPr>
              <a:t>oppure </a:t>
            </a:r>
            <a:r>
              <a:rPr lang="it-IT" sz="1600" dirty="0">
                <a:solidFill>
                  <a:schemeClr val="tx1"/>
                </a:solidFill>
              </a:rPr>
              <a:t>nel proprio </a:t>
            </a:r>
            <a:r>
              <a:rPr lang="it-IT" sz="1600" b="1" dirty="0">
                <a:solidFill>
                  <a:schemeClr val="tx1"/>
                </a:solidFill>
              </a:rPr>
              <a:t>profilo </a:t>
            </a:r>
            <a:r>
              <a:rPr lang="it-IT" sz="1600" b="1" dirty="0" smtClean="0">
                <a:solidFill>
                  <a:schemeClr val="tx1"/>
                </a:solidFill>
              </a:rPr>
              <a:t>on-line</a:t>
            </a:r>
            <a:endParaRPr lang="it-IT" sz="1600" dirty="0" smtClean="0">
              <a:solidFill>
                <a:schemeClr val="tx1"/>
              </a:solidFill>
            </a:endParaRPr>
          </a:p>
          <a:p>
            <a:pPr algn="l"/>
            <a:r>
              <a:rPr lang="it-IT" sz="1600" dirty="0" smtClean="0">
                <a:solidFill>
                  <a:schemeClr val="tx1"/>
                </a:solidFill>
              </a:rPr>
              <a:t>Al </a:t>
            </a:r>
            <a:r>
              <a:rPr lang="it-IT" sz="1600" dirty="0">
                <a:solidFill>
                  <a:schemeClr val="tx1"/>
                </a:solidFill>
              </a:rPr>
              <a:t>momento della prima attivazione vengono richiesti i </a:t>
            </a:r>
            <a:r>
              <a:rPr lang="it-IT" sz="1600" b="1" dirty="0">
                <a:solidFill>
                  <a:schemeClr val="tx1"/>
                </a:solidFill>
              </a:rPr>
              <a:t>dati dell’acquirente </a:t>
            </a:r>
            <a:r>
              <a:rPr lang="it-IT" sz="1600" dirty="0">
                <a:solidFill>
                  <a:schemeClr val="tx1"/>
                </a:solidFill>
              </a:rPr>
              <a:t>per l’invio di promozioni ed </a:t>
            </a:r>
            <a:r>
              <a:rPr lang="it-IT" sz="1600" dirty="0" smtClean="0">
                <a:solidFill>
                  <a:schemeClr val="tx1"/>
                </a:solidFill>
              </a:rPr>
              <a:t>eventi (la </a:t>
            </a:r>
            <a:r>
              <a:rPr lang="it-IT" sz="1600" dirty="0" err="1" smtClean="0">
                <a:solidFill>
                  <a:schemeClr val="tx1"/>
                </a:solidFill>
              </a:rPr>
              <a:t>Cinepass</a:t>
            </a:r>
            <a:r>
              <a:rPr lang="it-IT" sz="1600" dirty="0" smtClean="0">
                <a:solidFill>
                  <a:schemeClr val="tx1"/>
                </a:solidFill>
              </a:rPr>
              <a:t> è comunque cedibile)</a:t>
            </a:r>
            <a:endParaRPr lang="it-IT" sz="1600" dirty="0">
              <a:solidFill>
                <a:schemeClr val="tx1"/>
              </a:solidFill>
            </a:endParaRPr>
          </a:p>
          <a:p>
            <a:pPr algn="l"/>
            <a:endParaRPr lang="it-IT" sz="1300" dirty="0" smtClean="0">
              <a:solidFill>
                <a:schemeClr val="tx1"/>
              </a:solidFill>
            </a:endParaRPr>
          </a:p>
          <a:p>
            <a:pPr algn="l"/>
            <a:r>
              <a:rPr lang="it-IT" sz="1300" dirty="0">
                <a:solidFill>
                  <a:schemeClr val="tx1"/>
                </a:solidFill>
              </a:rPr>
              <a:t/>
            </a:r>
            <a:br>
              <a:rPr lang="it-IT" sz="1300" dirty="0">
                <a:solidFill>
                  <a:schemeClr val="tx1"/>
                </a:solidFill>
              </a:rPr>
            </a:br>
            <a:endParaRPr lang="it-IT" sz="13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Admin\Desktop\calendar+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6" y="4293096"/>
            <a:ext cx="648072" cy="6480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9920089-3d-small-person-standing-near-to-an-information-icon-3d-image-isolated-white-backgroun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6" y="1714820"/>
            <a:ext cx="780828" cy="950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ttore 1 6"/>
          <p:cNvCxnSpPr/>
          <p:nvPr/>
        </p:nvCxnSpPr>
        <p:spPr>
          <a:xfrm>
            <a:off x="868155" y="2506908"/>
            <a:ext cx="204766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868155" y="4850264"/>
            <a:ext cx="139958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9570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olo 1"/>
          <p:cNvSpPr txBox="1">
            <a:spLocks/>
          </p:cNvSpPr>
          <p:nvPr/>
        </p:nvSpPr>
        <p:spPr>
          <a:xfrm>
            <a:off x="1428728" y="263510"/>
            <a:ext cx="5832475" cy="109378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32500" lnSpcReduction="20000"/>
          </a:bodyPr>
          <a:lstStyle>
            <a:lvl1pPr marL="53975" indent="-53975" algn="r" rtl="0" fontAlgn="base">
              <a:spcBef>
                <a:spcPct val="0"/>
              </a:spcBef>
              <a:spcAft>
                <a:spcPct val="0"/>
              </a:spcAft>
              <a:defRPr sz="4600" kern="1200">
                <a:solidFill>
                  <a:srgbClr val="E7EACB"/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539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2pPr>
            <a:lvl3pPr marL="539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3pPr>
            <a:lvl4pPr marL="539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4pPr>
            <a:lvl5pPr marL="539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5pPr>
            <a:lvl6pPr marL="5111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6pPr>
            <a:lvl7pPr marL="9683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7pPr>
            <a:lvl8pPr marL="14255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8pPr>
            <a:lvl9pPr marL="1882775" indent="-53975" algn="r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rgbClr val="E7EACB"/>
                </a:solidFill>
                <a:latin typeface="Rockwell" pitchFamily="18" charset="0"/>
              </a:defRPr>
            </a:lvl9pPr>
            <a:extLst/>
          </a:lstStyle>
          <a:p>
            <a:pPr indent="0"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it-IT" sz="8000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ECONOMIA  E SVILUPPO DELLA SALA CINEMATOGRAFICA</a:t>
            </a:r>
            <a:r>
              <a:rPr lang="it-IT" dirty="0" smtClean="0">
                <a:solidFill>
                  <a:schemeClr val="tx1"/>
                </a:solidFill>
                <a:latin typeface="Blue Highway Condensed" pitchFamily="2" charset="0"/>
              </a:rPr>
              <a:t/>
            </a:r>
            <a:br>
              <a:rPr lang="it-IT" dirty="0" smtClean="0">
                <a:solidFill>
                  <a:schemeClr val="tx1"/>
                </a:solidFill>
                <a:latin typeface="Blue Highway Condensed" pitchFamily="2" charset="0"/>
              </a:rPr>
            </a:br>
            <a:endParaRPr lang="it-IT" sz="2800" dirty="0" smtClean="0">
              <a:solidFill>
                <a:schemeClr val="tx1"/>
              </a:solidFill>
              <a:latin typeface="Blue Highway Condensed" pitchFamily="2" charset="0"/>
            </a:endParaRPr>
          </a:p>
        </p:txBody>
      </p:sp>
      <p:pic>
        <p:nvPicPr>
          <p:cNvPr id="8" name="Immagine 7" descr="1924385_logo ANEC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0" contrast="-100000"/>
          </a:blip>
          <a:stretch>
            <a:fillRect/>
          </a:stretch>
        </p:blipFill>
        <p:spPr>
          <a:xfrm>
            <a:off x="198254" y="142852"/>
            <a:ext cx="944722" cy="1039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706152" y="71414"/>
            <a:ext cx="1152128" cy="104738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pic>
        <p:nvPicPr>
          <p:cNvPr id="14342" name="Immagine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581C00"/>
              </a:clrFrom>
              <a:clrTo>
                <a:srgbClr val="581C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0700" y="2801938"/>
            <a:ext cx="2654300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2786050" y="3903653"/>
            <a:ext cx="3388935" cy="95410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it-IT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  SARTEANO (SI) </a:t>
            </a:r>
          </a:p>
          <a:p>
            <a:pPr>
              <a:defRPr/>
            </a:pPr>
            <a:r>
              <a:rPr lang="it-IT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haroni" pitchFamily="2" charset="-79"/>
                <a:cs typeface="Aharoni" pitchFamily="2" charset="-79"/>
              </a:rPr>
              <a:t>8, 9, 10 APRILE 2014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3158</TotalTime>
  <Words>161</Words>
  <Application>Microsoft Office PowerPoint</Application>
  <PresentationFormat>Presentazione su schermo (4:3)</PresentationFormat>
  <Paragraphs>23</Paragraphs>
  <Slides>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Diapositiva 1</vt:lpstr>
      <vt:lpstr>COS’È ?</vt:lpstr>
      <vt:lpstr>Diapositiva 3</vt:lpstr>
      <vt:lpstr>Diapositiva 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COS’È ?</dc:title>
  <dc:creator>A</dc:creator>
  <cp:lastModifiedBy>amministrazione AGIS</cp:lastModifiedBy>
  <cp:revision>38</cp:revision>
  <dcterms:created xsi:type="dcterms:W3CDTF">2014-03-28T09:59:25Z</dcterms:created>
  <dcterms:modified xsi:type="dcterms:W3CDTF">2014-04-01T10:52:38Z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