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933" r:id="rId1"/>
  </p:sldMasterIdLst>
  <p:notesMasterIdLst>
    <p:notesMasterId r:id="rId16"/>
  </p:notesMasterIdLst>
  <p:sldIdLst>
    <p:sldId id="260"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66"/>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582" autoAdjust="0"/>
    <p:restoredTop sz="94718" autoAdjust="0"/>
  </p:normalViewPr>
  <p:slideViewPr>
    <p:cSldViewPr>
      <p:cViewPr varScale="1">
        <p:scale>
          <a:sx n="97" d="100"/>
          <a:sy n="97" d="100"/>
        </p:scale>
        <p:origin x="-67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93F1BA79-AFD7-415C-A85A-23749F8C53AF}" type="datetimeFigureOut">
              <a:rPr lang="it-IT"/>
              <a:pPr>
                <a:defRPr/>
              </a:pPr>
              <a:t>8-04-2014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6B3A557A-237D-4EC6-B3D9-30C96ED9D6F4}"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Segnaposto immagine diapositiva 1"/>
          <p:cNvSpPr>
            <a:spLocks noGrp="1" noRot="1" noChangeAspect="1"/>
          </p:cNvSpPr>
          <p:nvPr>
            <p:ph type="sldImg"/>
          </p:nvPr>
        </p:nvSpPr>
        <p:spPr bwMode="auto">
          <a:noFill/>
          <a:ln>
            <a:solidFill>
              <a:srgbClr val="000000"/>
            </a:solidFill>
            <a:miter lim="800000"/>
            <a:headEnd/>
            <a:tailEnd/>
          </a:ln>
        </p:spPr>
      </p:sp>
      <p:sp>
        <p:nvSpPr>
          <p:cNvPr id="1638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638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E2DA92-B12B-49B4-9CC5-6F0E2E7D9385}" type="slidenum">
              <a:rPr lang="it-IT"/>
              <a:pPr/>
              <a:t>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Diapositiva titolo">
    <p:spTree>
      <p:nvGrpSpPr>
        <p:cNvPr id="1" name=""/>
        <p:cNvGrpSpPr/>
        <p:nvPr/>
      </p:nvGrpSpPr>
      <p:grpSpPr>
        <a:xfrm>
          <a:off x="0" y="0"/>
          <a:ext cx="0" cy="0"/>
          <a:chOff x="0" y="0"/>
          <a:chExt cx="0" cy="0"/>
        </a:xfrm>
      </p:grpSpPr>
      <p:sp>
        <p:nvSpPr>
          <p:cNvPr id="4" name="Rectangle 7"/>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6"/>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762000" y="4724400"/>
            <a:ext cx="6858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6" name="Date Placeholder 3"/>
          <p:cNvSpPr>
            <a:spLocks noGrp="1"/>
          </p:cNvSpPr>
          <p:nvPr>
            <p:ph type="dt" sz="half" idx="10"/>
          </p:nvPr>
        </p:nvSpPr>
        <p:spPr/>
        <p:txBody>
          <a:bodyPr/>
          <a:lstStyle>
            <a:lvl1pPr>
              <a:defRPr/>
            </a:lvl1pPr>
          </a:lstStyle>
          <a:p>
            <a:pPr>
              <a:defRPr/>
            </a:pPr>
            <a:fld id="{9696D730-6E55-4137-8F20-FD1ABD65DDD7}" type="datetime1">
              <a:rPr lang="it-IT"/>
              <a:pPr>
                <a:defRPr/>
              </a:pPr>
              <a:t>8-04-2014</a:t>
            </a:fld>
            <a:endParaRPr lang="it-IT"/>
          </a:p>
        </p:txBody>
      </p:sp>
      <p:sp>
        <p:nvSpPr>
          <p:cNvPr id="7" name="Footer Placeholder 4"/>
          <p:cNvSpPr>
            <a:spLocks noGrp="1"/>
          </p:cNvSpPr>
          <p:nvPr>
            <p:ph type="ftr" sz="quarter" idx="11"/>
          </p:nvPr>
        </p:nvSpPr>
        <p:spPr/>
        <p:txBody>
          <a:bodyPr/>
          <a:lstStyle>
            <a:lvl1pPr>
              <a:defRPr/>
            </a:lvl1pPr>
          </a:lstStyle>
          <a:p>
            <a:pPr>
              <a:defRPr/>
            </a:pPr>
            <a:endParaRPr lang="it-IT"/>
          </a:p>
        </p:txBody>
      </p:sp>
      <p:sp>
        <p:nvSpPr>
          <p:cNvPr id="8" name="Slide Number Placeholder 5"/>
          <p:cNvSpPr>
            <a:spLocks noGrp="1"/>
          </p:cNvSpPr>
          <p:nvPr>
            <p:ph type="sldNum" sz="quarter" idx="12"/>
          </p:nvPr>
        </p:nvSpPr>
        <p:spPr/>
        <p:txBody>
          <a:bodyPr/>
          <a:lstStyle>
            <a:lvl1pPr>
              <a:defRPr/>
            </a:lvl1pPr>
          </a:lstStyle>
          <a:p>
            <a:pPr>
              <a:defRPr/>
            </a:pPr>
            <a:fld id="{99848C92-6E9F-4AE9-8E47-9DC55B45B227}"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pPr>
              <a:defRPr/>
            </a:pPr>
            <a:fld id="{AF8D81DE-C9A7-49E2-B80D-FAD702DD504D}" type="datetime1">
              <a:rPr lang="it-IT"/>
              <a:pPr>
                <a:defRPr/>
              </a:pPr>
              <a:t>8-04-2014</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C4D88378-6D45-4ED3-BD80-B86F7A6628C6}"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pPr>
              <a:defRPr/>
            </a:pPr>
            <a:fld id="{57A71EE5-58D3-439D-A33E-09F684A410D6}" type="datetime1">
              <a:rPr lang="it-IT"/>
              <a:pPr>
                <a:defRPr/>
              </a:pPr>
              <a:t>8-04-2014</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3B9B9A4A-F19B-442F-A402-325838D28966}"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pPr>
              <a:defRPr/>
            </a:pPr>
            <a:fld id="{B5064011-C6CA-4476-945E-5AC7D3DD1E0B}" type="datetime1">
              <a:rPr lang="it-IT"/>
              <a:pPr>
                <a:defRPr/>
              </a:pPr>
              <a:t>8-04-2014</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042E3C50-101D-4812-881C-5F289191F13C}"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Intestazione sezione">
    <p:spTree>
      <p:nvGrpSpPr>
        <p:cNvPr id="1" name=""/>
        <p:cNvGrpSpPr/>
        <p:nvPr/>
      </p:nvGrpSpPr>
      <p:grpSpPr>
        <a:xfrm>
          <a:off x="0" y="0"/>
          <a:ext cx="0" cy="0"/>
          <a:chOff x="0" y="0"/>
          <a:chExt cx="0" cy="0"/>
        </a:xfrm>
      </p:grpSpPr>
      <p:sp>
        <p:nvSpPr>
          <p:cNvPr id="4" name="Rectangle 6"/>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7"/>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62000" y="3276600"/>
            <a:ext cx="7543800" cy="1676400"/>
          </a:xfrm>
        </p:spPr>
        <p:txBody>
          <a:bodyPr/>
          <a:lstStyle>
            <a:lvl1pPr algn="l">
              <a:defRPr sz="54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62000" y="4953000"/>
            <a:ext cx="6858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6" name="Date Placeholder 3"/>
          <p:cNvSpPr>
            <a:spLocks noGrp="1"/>
          </p:cNvSpPr>
          <p:nvPr>
            <p:ph type="dt" sz="half" idx="10"/>
          </p:nvPr>
        </p:nvSpPr>
        <p:spPr/>
        <p:txBody>
          <a:bodyPr/>
          <a:lstStyle>
            <a:lvl1pPr>
              <a:defRPr/>
            </a:lvl1pPr>
          </a:lstStyle>
          <a:p>
            <a:pPr>
              <a:defRPr/>
            </a:pPr>
            <a:fld id="{6FE4C2A2-8FC4-44E0-8FE8-C2732D25FC16}" type="datetime1">
              <a:rPr lang="it-IT"/>
              <a:pPr>
                <a:defRPr/>
              </a:pPr>
              <a:t>8-04-2014</a:t>
            </a:fld>
            <a:endParaRPr lang="it-IT"/>
          </a:p>
        </p:txBody>
      </p:sp>
      <p:sp>
        <p:nvSpPr>
          <p:cNvPr id="7" name="Footer Placeholder 4"/>
          <p:cNvSpPr>
            <a:spLocks noGrp="1"/>
          </p:cNvSpPr>
          <p:nvPr>
            <p:ph type="ftr" sz="quarter" idx="11"/>
          </p:nvPr>
        </p:nvSpPr>
        <p:spPr/>
        <p:txBody>
          <a:bodyPr/>
          <a:lstStyle>
            <a:lvl1pPr>
              <a:defRPr/>
            </a:lvl1pPr>
          </a:lstStyle>
          <a:p>
            <a:pPr>
              <a:defRPr/>
            </a:pPr>
            <a:endParaRPr lang="it-IT"/>
          </a:p>
        </p:txBody>
      </p:sp>
      <p:sp>
        <p:nvSpPr>
          <p:cNvPr id="8" name="Slide Number Placeholder 5"/>
          <p:cNvSpPr>
            <a:spLocks noGrp="1"/>
          </p:cNvSpPr>
          <p:nvPr>
            <p:ph type="sldNum" sz="quarter" idx="12"/>
          </p:nvPr>
        </p:nvSpPr>
        <p:spPr/>
        <p:txBody>
          <a:bodyPr/>
          <a:lstStyle>
            <a:lvl1pPr>
              <a:defRPr/>
            </a:lvl1pPr>
          </a:lstStyle>
          <a:p>
            <a:pPr>
              <a:defRPr/>
            </a:pPr>
            <a:fld id="{B46BD418-ED10-4128-945E-5A7963C0021F}"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3"/>
          <p:cNvSpPr>
            <a:spLocks noGrp="1"/>
          </p:cNvSpPr>
          <p:nvPr>
            <p:ph type="dt" sz="half" idx="10"/>
          </p:nvPr>
        </p:nvSpPr>
        <p:spPr/>
        <p:txBody>
          <a:bodyPr/>
          <a:lstStyle>
            <a:lvl1pPr>
              <a:defRPr/>
            </a:lvl1pPr>
          </a:lstStyle>
          <a:p>
            <a:pPr>
              <a:defRPr/>
            </a:pPr>
            <a:fld id="{82969A2C-BB97-4827-A227-87183BFCD261}" type="datetime1">
              <a:rPr lang="it-IT"/>
              <a:pPr>
                <a:defRPr/>
              </a:pPr>
              <a:t>8-04-2014</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4DB6682F-4143-4322-88B2-1A340491B15D}"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cxnSp>
        <p:nvCxnSpPr>
          <p:cNvPr id="7" name="Straight Connector 10"/>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2"/>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9" name="Date Placeholder 6"/>
          <p:cNvSpPr>
            <a:spLocks noGrp="1"/>
          </p:cNvSpPr>
          <p:nvPr>
            <p:ph type="dt" sz="half" idx="10"/>
          </p:nvPr>
        </p:nvSpPr>
        <p:spPr/>
        <p:txBody>
          <a:bodyPr/>
          <a:lstStyle>
            <a:lvl1pPr>
              <a:defRPr/>
            </a:lvl1pPr>
          </a:lstStyle>
          <a:p>
            <a:pPr>
              <a:defRPr/>
            </a:pPr>
            <a:fld id="{E705CFD0-89A1-4E3E-A140-C63E1BF16BA0}" type="datetime1">
              <a:rPr lang="it-IT"/>
              <a:pPr>
                <a:defRPr/>
              </a:pPr>
              <a:t>8-04-2014</a:t>
            </a:fld>
            <a:endParaRPr lang="it-IT"/>
          </a:p>
        </p:txBody>
      </p:sp>
      <p:sp>
        <p:nvSpPr>
          <p:cNvPr id="10" name="Footer Placeholder 7"/>
          <p:cNvSpPr>
            <a:spLocks noGrp="1"/>
          </p:cNvSpPr>
          <p:nvPr>
            <p:ph type="ftr" sz="quarter" idx="11"/>
          </p:nvPr>
        </p:nvSpPr>
        <p:spPr/>
        <p:txBody>
          <a:bodyPr/>
          <a:lstStyle>
            <a:lvl1pPr>
              <a:defRPr/>
            </a:lvl1pPr>
          </a:lstStyle>
          <a:p>
            <a:pPr>
              <a:defRPr/>
            </a:pPr>
            <a:endParaRPr lang="it-IT"/>
          </a:p>
        </p:txBody>
      </p:sp>
      <p:sp>
        <p:nvSpPr>
          <p:cNvPr id="11" name="Slide Number Placeholder 8"/>
          <p:cNvSpPr>
            <a:spLocks noGrp="1"/>
          </p:cNvSpPr>
          <p:nvPr>
            <p:ph type="sldNum" sz="quarter" idx="12"/>
          </p:nvPr>
        </p:nvSpPr>
        <p:spPr/>
        <p:txBody>
          <a:bodyPr/>
          <a:lstStyle>
            <a:lvl1pPr>
              <a:defRPr/>
            </a:lvl1pPr>
          </a:lstStyle>
          <a:p>
            <a:pPr>
              <a:defRPr/>
            </a:pPr>
            <a:fld id="{089A19B2-C3F6-4DA4-94B8-A2E0ADA2091A}"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3"/>
          <p:cNvSpPr>
            <a:spLocks noGrp="1"/>
          </p:cNvSpPr>
          <p:nvPr>
            <p:ph type="dt" sz="half" idx="10"/>
          </p:nvPr>
        </p:nvSpPr>
        <p:spPr/>
        <p:txBody>
          <a:bodyPr/>
          <a:lstStyle>
            <a:lvl1pPr>
              <a:defRPr/>
            </a:lvl1pPr>
          </a:lstStyle>
          <a:p>
            <a:pPr>
              <a:defRPr/>
            </a:pPr>
            <a:fld id="{68920AAC-6298-4126-8662-E4E7C978D26D}" type="datetime1">
              <a:rPr lang="it-IT"/>
              <a:pPr>
                <a:defRPr/>
              </a:pPr>
              <a:t>8-04-2014</a:t>
            </a:fld>
            <a:endParaRPr lang="it-IT"/>
          </a:p>
        </p:txBody>
      </p:sp>
      <p:sp>
        <p:nvSpPr>
          <p:cNvPr id="4" name="Footer Placeholder 4"/>
          <p:cNvSpPr>
            <a:spLocks noGrp="1"/>
          </p:cNvSpPr>
          <p:nvPr>
            <p:ph type="ftr" sz="quarter" idx="11"/>
          </p:nvPr>
        </p:nvSpPr>
        <p:spPr/>
        <p:txBody>
          <a:bodyPr/>
          <a:lstStyle>
            <a:lvl1pPr>
              <a:defRPr/>
            </a:lvl1pPr>
          </a:lstStyle>
          <a:p>
            <a:pPr>
              <a:defRPr/>
            </a:pPr>
            <a:endParaRPr lang="it-IT"/>
          </a:p>
        </p:txBody>
      </p:sp>
      <p:sp>
        <p:nvSpPr>
          <p:cNvPr id="5" name="Slide Number Placeholder 5"/>
          <p:cNvSpPr>
            <a:spLocks noGrp="1"/>
          </p:cNvSpPr>
          <p:nvPr>
            <p:ph type="sldNum" sz="quarter" idx="12"/>
          </p:nvPr>
        </p:nvSpPr>
        <p:spPr/>
        <p:txBody>
          <a:bodyPr/>
          <a:lstStyle>
            <a:lvl1pPr>
              <a:defRPr/>
            </a:lvl1pPr>
          </a:lstStyle>
          <a:p>
            <a:pPr>
              <a:defRPr/>
            </a:pPr>
            <a:fld id="{B32A02E6-87E8-4518-A2E6-E841DDF379BB}"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9DDA18-F4A8-4A2D-A913-B060D9003577}" type="datetime1">
              <a:rPr lang="it-IT"/>
              <a:pPr>
                <a:defRPr/>
              </a:pPr>
              <a:t>8-04-2014</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3EF782F5-B5D0-4BAE-8B7A-2755A7E76044}"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cxnSp>
        <p:nvCxnSpPr>
          <p:cNvPr id="5" name="Straight Connector 9"/>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it-IT" smtClean="0"/>
              <a:t>Fare clic per modificare lo stile del titolo</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6" name="Date Placeholder 4"/>
          <p:cNvSpPr>
            <a:spLocks noGrp="1"/>
          </p:cNvSpPr>
          <p:nvPr>
            <p:ph type="dt" sz="half" idx="10"/>
          </p:nvPr>
        </p:nvSpPr>
        <p:spPr/>
        <p:txBody>
          <a:bodyPr/>
          <a:lstStyle>
            <a:lvl1pPr>
              <a:defRPr/>
            </a:lvl1pPr>
          </a:lstStyle>
          <a:p>
            <a:pPr>
              <a:defRPr/>
            </a:pPr>
            <a:fld id="{30403EC2-85F8-4E7D-ACF7-BDE494D764AC}" type="datetime1">
              <a:rPr lang="it-IT"/>
              <a:pPr>
                <a:defRPr/>
              </a:pPr>
              <a:t>8-04-2014</a:t>
            </a:fld>
            <a:endParaRPr lang="it-IT"/>
          </a:p>
        </p:txBody>
      </p:sp>
      <p:sp>
        <p:nvSpPr>
          <p:cNvPr id="7" name="Footer Placeholder 5"/>
          <p:cNvSpPr>
            <a:spLocks noGrp="1"/>
          </p:cNvSpPr>
          <p:nvPr>
            <p:ph type="ftr" sz="quarter" idx="11"/>
          </p:nvPr>
        </p:nvSpPr>
        <p:spPr/>
        <p:txBody>
          <a:bodyPr/>
          <a:lstStyle>
            <a:lvl1pPr>
              <a:defRPr/>
            </a:lvl1pPr>
          </a:lstStyle>
          <a:p>
            <a:pPr>
              <a:defRPr/>
            </a:pPr>
            <a:endParaRPr lang="it-IT"/>
          </a:p>
        </p:txBody>
      </p:sp>
      <p:sp>
        <p:nvSpPr>
          <p:cNvPr id="8" name="Slide Number Placeholder 6"/>
          <p:cNvSpPr>
            <a:spLocks noGrp="1"/>
          </p:cNvSpPr>
          <p:nvPr>
            <p:ph type="sldNum" sz="quarter" idx="12"/>
          </p:nvPr>
        </p:nvSpPr>
        <p:spPr/>
        <p:txBody>
          <a:bodyPr/>
          <a:lstStyle>
            <a:lvl1pPr>
              <a:defRPr/>
            </a:lvl1pPr>
          </a:lstStyle>
          <a:p>
            <a:pPr>
              <a:defRPr/>
            </a:pPr>
            <a:fld id="{D387F1DF-84FA-414F-AD02-CD0A94E6855B}"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en-US" noProof="0"/>
          </a:p>
        </p:txBody>
      </p:sp>
      <p:sp>
        <p:nvSpPr>
          <p:cNvPr id="4" name="Text Placeholder 3"/>
          <p:cNvSpPr>
            <a:spLocks noGrp="1"/>
          </p:cNvSpPr>
          <p:nvPr>
            <p:ph type="body" sz="half" idx="2"/>
          </p:nvPr>
        </p:nvSpPr>
        <p:spPr>
          <a:xfrm>
            <a:off x="850392" y="3505200"/>
            <a:ext cx="73914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C11BFEBB-6C9E-489A-A7BC-7D3BD2995E8C}" type="datetime1">
              <a:rPr lang="it-IT"/>
              <a:pPr>
                <a:defRPr/>
              </a:pPr>
              <a:t>8-04-2014</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6A96625B-F57F-4DE0-BF32-23489E4DE048}"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0" y="4572000"/>
            <a:ext cx="67818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a:t>
            </a:r>
            <a:endParaRPr lang="en-US" smtClean="0"/>
          </a:p>
        </p:txBody>
      </p:sp>
      <p:sp>
        <p:nvSpPr>
          <p:cNvPr id="1027" name="Text Placeholder 2"/>
          <p:cNvSpPr>
            <a:spLocks noGrp="1"/>
          </p:cNvSpPr>
          <p:nvPr>
            <p:ph type="body" idx="1"/>
          </p:nvPr>
        </p:nvSpPr>
        <p:spPr bwMode="auto">
          <a:xfrm>
            <a:off x="762000" y="685800"/>
            <a:ext cx="7543800" cy="3886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4" name="Date Placeholder 3"/>
          <p:cNvSpPr>
            <a:spLocks noGrp="1"/>
          </p:cNvSpPr>
          <p:nvPr>
            <p:ph type="dt" sz="half" idx="2"/>
          </p:nvPr>
        </p:nvSpPr>
        <p:spPr>
          <a:xfrm>
            <a:off x="6248400" y="6208713"/>
            <a:ext cx="2133600" cy="365125"/>
          </a:xfrm>
          <a:prstGeom prst="rect">
            <a:avLst/>
          </a:prstGeom>
        </p:spPr>
        <p:txBody>
          <a:bodyPr vert="horz" lIns="91440" tIns="45720" rIns="91440" bIns="45720" rtlCol="0" anchor="ctr"/>
          <a:lstStyle>
            <a:lvl1pPr algn="r">
              <a:defRPr sz="1200" b="1" smtClean="0">
                <a:solidFill>
                  <a:schemeClr val="tx2">
                    <a:lumMod val="90000"/>
                    <a:lumOff val="10000"/>
                  </a:schemeClr>
                </a:solidFill>
                <a:latin typeface="+mn-lt"/>
              </a:defRPr>
            </a:lvl1pPr>
          </a:lstStyle>
          <a:p>
            <a:pPr>
              <a:defRPr/>
            </a:pPr>
            <a:fld id="{67FA008E-6569-47D3-A4D6-CCB2E3FB9706}" type="datetime1">
              <a:rPr lang="it-IT"/>
              <a:pPr>
                <a:defRPr/>
              </a:pPr>
              <a:t>8-04-2014</a:t>
            </a:fld>
            <a:endParaRPr lang="it-IT"/>
          </a:p>
        </p:txBody>
      </p:sp>
      <p:sp>
        <p:nvSpPr>
          <p:cNvPr id="5" name="Footer Placeholder 4"/>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a:defRPr/>
            </a:pPr>
            <a:endParaRPr lang="it-IT"/>
          </a:p>
        </p:txBody>
      </p:sp>
      <p:sp>
        <p:nvSpPr>
          <p:cNvPr id="6" name="Slide Number Placeholder 5"/>
          <p:cNvSpPr>
            <a:spLocks noGrp="1"/>
          </p:cNvSpPr>
          <p:nvPr>
            <p:ph type="sldNum" sz="quarter" idx="4"/>
          </p:nvPr>
        </p:nvSpPr>
        <p:spPr>
          <a:xfrm>
            <a:off x="7620000" y="5688013"/>
            <a:ext cx="762000" cy="365125"/>
          </a:xfrm>
          <a:prstGeom prst="rect">
            <a:avLst/>
          </a:prstGeom>
        </p:spPr>
        <p:txBody>
          <a:bodyPr vert="horz" lIns="91440" tIns="45720" rIns="91440" bIns="45720" rtlCol="0" anchor="ctr"/>
          <a:lstStyle>
            <a:lvl1pPr algn="r">
              <a:defRPr sz="2400" smtClean="0">
                <a:solidFill>
                  <a:schemeClr val="tx1">
                    <a:lumMod val="85000"/>
                    <a:lumOff val="15000"/>
                  </a:schemeClr>
                </a:solidFill>
                <a:latin typeface="+mj-lt"/>
              </a:defRPr>
            </a:lvl1pPr>
          </a:lstStyle>
          <a:p>
            <a:pPr>
              <a:defRPr/>
            </a:pPr>
            <a:fld id="{DEDE48E4-3BE0-4D2E-8E4F-293334031FEE}" type="slidenum">
              <a:rPr lang="it-IT"/>
              <a:pPr>
                <a:defRPr/>
              </a:pPr>
              <a:t>‹n.›</a:t>
            </a:fld>
            <a:endParaRPr lang="it-IT"/>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945" r:id="rId1"/>
    <p:sldLayoutId id="2147483944" r:id="rId2"/>
    <p:sldLayoutId id="2147483946" r:id="rId3"/>
    <p:sldLayoutId id="2147483943" r:id="rId4"/>
    <p:sldLayoutId id="2147483947" r:id="rId5"/>
    <p:sldLayoutId id="2147483942" r:id="rId6"/>
    <p:sldLayoutId id="2147483941" r:id="rId7"/>
    <p:sldLayoutId id="2147483948" r:id="rId8"/>
    <p:sldLayoutId id="2147483940" r:id="rId9"/>
    <p:sldLayoutId id="2147483939" r:id="rId10"/>
    <p:sldLayoutId id="2147483938" r:id="rId11"/>
  </p:sldLayoutIdLst>
  <p:hf hdr="0" ftr="0" dt="0"/>
  <p:txStyles>
    <p:titleStyle>
      <a:lvl1pPr algn="l" rtl="0" fontAlgn="base">
        <a:spcBef>
          <a:spcPct val="0"/>
        </a:spcBef>
        <a:spcAft>
          <a:spcPct val="0"/>
        </a:spcAft>
        <a:defRPr sz="5400" kern="1200">
          <a:solidFill>
            <a:srgbClr val="262626"/>
          </a:solidFill>
          <a:latin typeface="+mj-lt"/>
          <a:ea typeface="+mj-ea"/>
          <a:cs typeface="+mj-cs"/>
        </a:defRPr>
      </a:lvl1pPr>
      <a:lvl2pPr algn="l" rtl="0" fontAlgn="base">
        <a:spcBef>
          <a:spcPct val="0"/>
        </a:spcBef>
        <a:spcAft>
          <a:spcPct val="0"/>
        </a:spcAft>
        <a:defRPr sz="5400">
          <a:solidFill>
            <a:srgbClr val="262626"/>
          </a:solidFill>
          <a:latin typeface="Impact" pitchFamily="34" charset="0"/>
        </a:defRPr>
      </a:lvl2pPr>
      <a:lvl3pPr algn="l" rtl="0" fontAlgn="base">
        <a:spcBef>
          <a:spcPct val="0"/>
        </a:spcBef>
        <a:spcAft>
          <a:spcPct val="0"/>
        </a:spcAft>
        <a:defRPr sz="5400">
          <a:solidFill>
            <a:srgbClr val="262626"/>
          </a:solidFill>
          <a:latin typeface="Impact" pitchFamily="34" charset="0"/>
        </a:defRPr>
      </a:lvl3pPr>
      <a:lvl4pPr algn="l" rtl="0" fontAlgn="base">
        <a:spcBef>
          <a:spcPct val="0"/>
        </a:spcBef>
        <a:spcAft>
          <a:spcPct val="0"/>
        </a:spcAft>
        <a:defRPr sz="5400">
          <a:solidFill>
            <a:srgbClr val="262626"/>
          </a:solidFill>
          <a:latin typeface="Impact" pitchFamily="34" charset="0"/>
        </a:defRPr>
      </a:lvl4pPr>
      <a:lvl5pPr algn="l" rtl="0" fontAlgn="base">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fontAlgn="base">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fontAlgn="base">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fontAlgn="base">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14338" name="Immagine 1"/>
          <p:cNvPicPr>
            <a:picLocks noChangeAspect="1"/>
          </p:cNvPicPr>
          <p:nvPr/>
        </p:nvPicPr>
        <p:blipFill>
          <a:blip r:embed="rId2"/>
          <a:srcRect/>
          <a:stretch>
            <a:fillRect/>
          </a:stretch>
        </p:blipFill>
        <p:spPr bwMode="auto">
          <a:xfrm>
            <a:off x="0" y="0"/>
            <a:ext cx="9144000" cy="6884988"/>
          </a:xfrm>
          <a:prstGeom prst="rect">
            <a:avLst/>
          </a:prstGeom>
          <a:noFill/>
          <a:ln w="9525">
            <a:noFill/>
            <a:miter lim="800000"/>
            <a:headEnd/>
            <a:tailEnd/>
          </a:ln>
        </p:spPr>
      </p:pic>
      <p:sp>
        <p:nvSpPr>
          <p:cNvPr id="7" name="Titolo 1"/>
          <p:cNvSpPr txBox="1">
            <a:spLocks/>
          </p:cNvSpPr>
          <p:nvPr/>
        </p:nvSpPr>
        <p:spPr>
          <a:xfrm>
            <a:off x="1428728" y="263510"/>
            <a:ext cx="5832475" cy="1093788"/>
          </a:xfrm>
          <a:prstGeom prst="rect">
            <a:avLst/>
          </a:prstGeom>
          <a:effectLst>
            <a:innerShdw blurRad="63500" dist="50800" dir="13500000">
              <a:prstClr val="black">
                <a:alpha val="50000"/>
              </a:prstClr>
            </a:innerShdw>
          </a:effectLst>
        </p:spPr>
        <p:txBody>
          <a:bodyPr>
            <a:normAutofit fontScale="32500" lnSpcReduction="20000"/>
          </a:bodyPr>
          <a:lstStyle>
            <a:lvl1pPr marL="53975" indent="-53975" algn="r" rtl="0" fontAlgn="base">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fontAlgn="base">
              <a:spcBef>
                <a:spcPct val="0"/>
              </a:spcBef>
              <a:spcAft>
                <a:spcPct val="0"/>
              </a:spcAft>
              <a:defRPr sz="4600">
                <a:solidFill>
                  <a:srgbClr val="E7EACB"/>
                </a:solidFill>
                <a:latin typeface="Rockwell" pitchFamily="18" charset="0"/>
              </a:defRPr>
            </a:lvl2pPr>
            <a:lvl3pPr marL="53975" indent="-53975" algn="r" rtl="0" fontAlgn="base">
              <a:spcBef>
                <a:spcPct val="0"/>
              </a:spcBef>
              <a:spcAft>
                <a:spcPct val="0"/>
              </a:spcAft>
              <a:defRPr sz="4600">
                <a:solidFill>
                  <a:srgbClr val="E7EACB"/>
                </a:solidFill>
                <a:latin typeface="Rockwell" pitchFamily="18" charset="0"/>
              </a:defRPr>
            </a:lvl3pPr>
            <a:lvl4pPr marL="53975" indent="-53975" algn="r" rtl="0" fontAlgn="base">
              <a:spcBef>
                <a:spcPct val="0"/>
              </a:spcBef>
              <a:spcAft>
                <a:spcPct val="0"/>
              </a:spcAft>
              <a:defRPr sz="4600">
                <a:solidFill>
                  <a:srgbClr val="E7EACB"/>
                </a:solidFill>
                <a:latin typeface="Rockwell" pitchFamily="18" charset="0"/>
              </a:defRPr>
            </a:lvl4pPr>
            <a:lvl5pPr marL="53975" indent="-53975" algn="r" rtl="0" fontAlgn="base">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lstStyle>
          <a:p>
            <a:pPr indent="0" algn="ctr" fontAlgn="auto">
              <a:lnSpc>
                <a:spcPct val="120000"/>
              </a:lnSpc>
              <a:spcAft>
                <a:spcPts val="0"/>
              </a:spcAft>
              <a:defRPr/>
            </a:pPr>
            <a:r>
              <a:rPr lang="it-IT" sz="8000" b="1" dirty="0" smtClean="0">
                <a:solidFill>
                  <a:schemeClr val="bg1"/>
                </a:solidFill>
                <a:latin typeface="Aharoni" pitchFamily="2" charset="-79"/>
                <a:cs typeface="Aharoni" pitchFamily="2" charset="-79"/>
              </a:rPr>
              <a:t>ECONOMIA  E SVILUPPO DELLA SALA CINEMATOGRAFICA</a:t>
            </a:r>
            <a:r>
              <a:rPr lang="it-IT" dirty="0" smtClean="0">
                <a:solidFill>
                  <a:schemeClr val="bg1"/>
                </a:solidFill>
                <a:latin typeface="Blue Highway Condensed" pitchFamily="2" charset="0"/>
              </a:rPr>
              <a:t/>
            </a:r>
            <a:br>
              <a:rPr lang="it-IT" dirty="0" smtClean="0">
                <a:solidFill>
                  <a:schemeClr val="bg1"/>
                </a:solidFill>
                <a:latin typeface="Blue Highway Condensed" pitchFamily="2" charset="0"/>
              </a:rPr>
            </a:br>
            <a:endParaRPr lang="it-IT" sz="2800" dirty="0" smtClean="0">
              <a:solidFill>
                <a:schemeClr val="bg1"/>
              </a:solidFill>
              <a:latin typeface="Blue Highway Condensed" pitchFamily="2" charset="0"/>
            </a:endParaRPr>
          </a:p>
        </p:txBody>
      </p:sp>
      <p:pic>
        <p:nvPicPr>
          <p:cNvPr id="14342" name="Immagine 7" descr="1924385_logo ANEC.jpg"/>
          <p:cNvPicPr>
            <a:picLocks noChangeAspect="1"/>
          </p:cNvPicPr>
          <p:nvPr/>
        </p:nvPicPr>
        <p:blipFill>
          <a:blip r:embed="rId3">
            <a:clrChange>
              <a:clrFrom>
                <a:srgbClr val="FFFFFF"/>
              </a:clrFrom>
              <a:clrTo>
                <a:srgbClr val="FFFFFF">
                  <a:alpha val="0"/>
                </a:srgbClr>
              </a:clrTo>
            </a:clrChange>
            <a:lum bright="100000" contrast="-100000"/>
          </a:blip>
          <a:srcRect/>
          <a:stretch>
            <a:fillRect/>
          </a:stretch>
        </p:blipFill>
        <p:spPr bwMode="auto">
          <a:xfrm>
            <a:off x="198438" y="142875"/>
            <a:ext cx="944562" cy="1039813"/>
          </a:xfrm>
          <a:prstGeom prst="rect">
            <a:avLst/>
          </a:prstGeom>
          <a:noFill/>
          <a:ln w="9525">
            <a:noFill/>
            <a:miter lim="800000"/>
            <a:headEnd/>
            <a:tailEnd/>
          </a:ln>
        </p:spPr>
      </p:pic>
      <p:pic>
        <p:nvPicPr>
          <p:cNvPr id="14343" name="Immagine 3"/>
          <p:cNvPicPr>
            <a:picLocks noChangeAspect="1"/>
          </p:cNvPicPr>
          <p:nvPr/>
        </p:nvPicPr>
        <p:blipFill>
          <a:blip r:embed="rId4"/>
          <a:srcRect/>
          <a:stretch>
            <a:fillRect/>
          </a:stretch>
        </p:blipFill>
        <p:spPr bwMode="auto">
          <a:xfrm>
            <a:off x="7705725" y="71438"/>
            <a:ext cx="1152525" cy="1047750"/>
          </a:xfrm>
          <a:prstGeom prst="rect">
            <a:avLst/>
          </a:prstGeom>
          <a:noFill/>
          <a:ln w="9525">
            <a:noFill/>
            <a:miter lim="800000"/>
            <a:headEnd/>
            <a:tailEnd/>
          </a:ln>
        </p:spPr>
      </p:pic>
      <p:pic>
        <p:nvPicPr>
          <p:cNvPr id="2" name="Immagine 9"/>
          <p:cNvPicPr>
            <a:picLocks noChangeAspect="1"/>
          </p:cNvPicPr>
          <p:nvPr/>
        </p:nvPicPr>
        <p:blipFill>
          <a:blip r:embed="rId5">
            <a:clrChange>
              <a:clrFrom>
                <a:srgbClr val="581C00"/>
              </a:clrFrom>
              <a:clrTo>
                <a:srgbClr val="581C00">
                  <a:alpha val="0"/>
                </a:srgbClr>
              </a:clrTo>
            </a:clrChange>
          </a:blip>
          <a:srcRect/>
          <a:stretch>
            <a:fillRect/>
          </a:stretch>
        </p:blipFill>
        <p:spPr bwMode="auto">
          <a:xfrm>
            <a:off x="3060700" y="2801938"/>
            <a:ext cx="2654300" cy="91281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1" name="CasellaDiTesto 10"/>
          <p:cNvSpPr txBox="1"/>
          <p:nvPr/>
        </p:nvSpPr>
        <p:spPr>
          <a:xfrm>
            <a:off x="2590801" y="3903653"/>
            <a:ext cx="3733800" cy="954107"/>
          </a:xfrm>
          <a:prstGeom prst="rect">
            <a:avLst/>
          </a:prstGeom>
          <a:noFill/>
          <a:effectLst>
            <a:outerShdw blurRad="50800" dist="38100" dir="13500000" algn="br" rotWithShape="0">
              <a:prstClr val="black">
                <a:alpha val="40000"/>
              </a:prstClr>
            </a:outerShdw>
          </a:effectLst>
        </p:spPr>
        <p:txBody>
          <a:bodyPr wrap="square">
            <a:spAutoFit/>
          </a:bodyPr>
          <a:lstStyle/>
          <a:p>
            <a:pPr>
              <a:defRPr/>
            </a:pPr>
            <a:r>
              <a:rPr lang="it-IT"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haroni" pitchFamily="2" charset="-79"/>
                <a:cs typeface="Aharoni" pitchFamily="2" charset="-79"/>
              </a:rPr>
              <a:t>      SARTEANO</a:t>
            </a:r>
          </a:p>
          <a:p>
            <a:pPr>
              <a:defRPr/>
            </a:pPr>
            <a:r>
              <a:rPr lang="it-IT"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haroni" pitchFamily="2" charset="-79"/>
                <a:cs typeface="Aharoni" pitchFamily="2" charset="-79"/>
              </a:rPr>
              <a:t> 8,9,10 </a:t>
            </a:r>
            <a:r>
              <a:rPr lang="it-IT"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haroni" pitchFamily="2" charset="-79"/>
                <a:cs typeface="Aharoni" pitchFamily="2" charset="-79"/>
              </a:rPr>
              <a:t>APRILE 2014 </a:t>
            </a:r>
            <a:endParaRPr lang="it-IT"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haroni" pitchFamily="2" charset="-79"/>
              <a:cs typeface="Aharoni" pitchFamily="2" charset="-79"/>
            </a:endParaRPr>
          </a:p>
        </p:txBody>
      </p:sp>
      <p:sp>
        <p:nvSpPr>
          <p:cNvPr id="10" name="Rettangolo 9"/>
          <p:cNvSpPr/>
          <p:nvPr/>
        </p:nvSpPr>
        <p:spPr>
          <a:xfrm>
            <a:off x="1214414" y="5577504"/>
            <a:ext cx="7000924" cy="707886"/>
          </a:xfrm>
          <a:prstGeom prst="rect">
            <a:avLst/>
          </a:prstGeom>
          <a:scene3d>
            <a:camera prst="perspectiveRelaxedModerately"/>
            <a:lightRig rig="threePt" dir="t"/>
          </a:scene3d>
        </p:spPr>
        <p:txBody>
          <a:bodyPr wrap="square">
            <a:spAutoFit/>
          </a:bodyPr>
          <a:lstStyle/>
          <a:p>
            <a:pPr algn="ctr">
              <a:defRPr/>
            </a:pPr>
            <a:r>
              <a:rPr lang="it-IT" sz="2000" b="1" dirty="0" smtClean="0">
                <a:solidFill>
                  <a:schemeClr val="bg1"/>
                </a:solidFill>
                <a:latin typeface="Book Antiqua" pitchFamily="18" charset="0"/>
              </a:rPr>
              <a:t>La promozione, la comunicazione e i servizi al pubblico:</a:t>
            </a:r>
          </a:p>
          <a:p>
            <a:pPr algn="ctr">
              <a:defRPr/>
            </a:pPr>
            <a:r>
              <a:rPr lang="it-IT" sz="2000" b="1" dirty="0" smtClean="0">
                <a:solidFill>
                  <a:schemeClr val="bg1"/>
                </a:solidFill>
                <a:latin typeface="Book Antiqua" pitchFamily="18" charset="0"/>
              </a:rPr>
              <a:t>i questionari qualitativi</a:t>
            </a:r>
            <a:endParaRPr lang="it-IT" sz="2000" b="1" dirty="0">
              <a:solidFill>
                <a:schemeClr val="bg1"/>
              </a:solidFill>
              <a:latin typeface="Book Antiqu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755576" y="695593"/>
            <a:ext cx="7560840" cy="4185761"/>
          </a:xfrm>
          <a:prstGeom prst="rect">
            <a:avLst/>
          </a:prstGeom>
          <a:ln w="28575">
            <a:solidFill>
              <a:schemeClr val="accent1"/>
            </a:solidFill>
          </a:ln>
        </p:spPr>
        <p:style>
          <a:lnRef idx="0">
            <a:scrgbClr r="0" g="0" b="0"/>
          </a:lnRef>
          <a:fillRef idx="1003">
            <a:schemeClr val="lt2"/>
          </a:fillRef>
          <a:effectRef idx="0">
            <a:scrgbClr r="0" g="0" b="0"/>
          </a:effectRef>
          <a:fontRef idx="major"/>
        </p:style>
        <p:txBody>
          <a:bodyPr>
            <a:spAutoFit/>
          </a:bodyPr>
          <a:lstStyle/>
          <a:p>
            <a:pPr algn="ctr"/>
            <a:r>
              <a:rPr lang="it-IT" sz="1400" b="1">
                <a:cs typeface="Arial" charset="0"/>
              </a:rPr>
              <a:t> </a:t>
            </a:r>
            <a:endParaRPr lang="it-IT" sz="1400">
              <a:cs typeface="Arial" charset="0"/>
            </a:endParaRPr>
          </a:p>
          <a:p>
            <a:pPr algn="ctr"/>
            <a:r>
              <a:rPr lang="it-IT" sz="1400" b="1">
                <a:latin typeface="Book Antiqua" pitchFamily="18" charset="0"/>
                <a:cs typeface="Arial" charset="0"/>
              </a:rPr>
              <a:t>Orari</a:t>
            </a:r>
          </a:p>
          <a:p>
            <a:endParaRPr lang="it-IT" sz="1400">
              <a:latin typeface="Book Antiqua" pitchFamily="18" charset="0"/>
              <a:cs typeface="Arial" charset="0"/>
            </a:endParaRPr>
          </a:p>
          <a:p>
            <a:r>
              <a:rPr lang="it-IT" sz="1400">
                <a:latin typeface="Book Antiqua" pitchFamily="18" charset="0"/>
                <a:cs typeface="Arial" charset="0"/>
              </a:rPr>
              <a:t>Percentuale delle sale cinematografiche che fanno:</a:t>
            </a:r>
          </a:p>
          <a:p>
            <a:r>
              <a:rPr lang="it-IT" sz="1400">
                <a:latin typeface="Book Antiqua" pitchFamily="18" charset="0"/>
                <a:cs typeface="Arial" charset="0"/>
              </a:rPr>
              <a:t>	</a:t>
            </a:r>
          </a:p>
          <a:p>
            <a:r>
              <a:rPr lang="it-IT" sz="1400" b="1">
                <a:latin typeface="Book Antiqua" pitchFamily="18" charset="0"/>
                <a:cs typeface="Arial" charset="0"/>
              </a:rPr>
              <a:t>	Proiezioni la mattina </a:t>
            </a:r>
            <a:r>
              <a:rPr lang="it-IT" sz="1400">
                <a:latin typeface="Book Antiqua" pitchFamily="18" charset="0"/>
                <a:cs typeface="Arial" charset="0"/>
              </a:rPr>
              <a:t>(escludendo quelle per le scuole)		7%</a:t>
            </a:r>
          </a:p>
          <a:p>
            <a:r>
              <a:rPr lang="it-IT" sz="1400">
                <a:latin typeface="Book Antiqua" pitchFamily="18" charset="0"/>
                <a:cs typeface="Arial" charset="0"/>
              </a:rPr>
              <a:t>  		                  (prevalentemente la domenica)</a:t>
            </a:r>
          </a:p>
          <a:p>
            <a:r>
              <a:rPr lang="it-IT" sz="1400">
                <a:latin typeface="Book Antiqua" pitchFamily="18" charset="0"/>
                <a:cs typeface="Arial" charset="0"/>
              </a:rPr>
              <a:t>		</a:t>
            </a:r>
          </a:p>
          <a:p>
            <a:r>
              <a:rPr lang="it-IT" sz="1400">
                <a:latin typeface="Book Antiqua" pitchFamily="18" charset="0"/>
                <a:cs typeface="Arial" charset="0"/>
              </a:rPr>
              <a:t>	</a:t>
            </a:r>
            <a:r>
              <a:rPr lang="it-IT" sz="1400" b="1">
                <a:latin typeface="Book Antiqua" pitchFamily="18" charset="0"/>
                <a:cs typeface="Arial" charset="0"/>
              </a:rPr>
              <a:t>Orario primo spettacolo giorni feriali</a:t>
            </a:r>
          </a:p>
          <a:p>
            <a:r>
              <a:rPr lang="it-IT" sz="1400">
                <a:latin typeface="Book Antiqua" pitchFamily="18" charset="0"/>
                <a:cs typeface="Arial" charset="0"/>
              </a:rPr>
              <a:t>			18-21	53%</a:t>
            </a:r>
          </a:p>
          <a:p>
            <a:r>
              <a:rPr lang="it-IT" sz="1400">
                <a:latin typeface="Book Antiqua" pitchFamily="18" charset="0"/>
                <a:cs typeface="Arial" charset="0"/>
              </a:rPr>
              <a:t>			14-18	45%	</a:t>
            </a:r>
          </a:p>
          <a:p>
            <a:r>
              <a:rPr lang="it-IT" sz="1400">
                <a:latin typeface="Book Antiqua" pitchFamily="18" charset="0"/>
                <a:cs typeface="Arial" charset="0"/>
              </a:rPr>
              <a:t>		</a:t>
            </a:r>
          </a:p>
          <a:p>
            <a:r>
              <a:rPr lang="it-IT" sz="1400" b="1">
                <a:latin typeface="Book Antiqua" pitchFamily="18" charset="0"/>
                <a:cs typeface="Arial" charset="0"/>
              </a:rPr>
              <a:t>	Orario primo spettacolo giorni festivi</a:t>
            </a:r>
          </a:p>
          <a:p>
            <a:r>
              <a:rPr lang="it-IT" sz="1400">
                <a:latin typeface="Book Antiqua" pitchFamily="18" charset="0"/>
                <a:cs typeface="Arial" charset="0"/>
              </a:rPr>
              <a:t>			14-18	88%</a:t>
            </a:r>
          </a:p>
          <a:p>
            <a:r>
              <a:rPr lang="it-IT" sz="1400">
                <a:latin typeface="Book Antiqua" pitchFamily="18" charset="0"/>
                <a:cs typeface="Arial" charset="0"/>
              </a:rPr>
              <a:t>			18-21	12%	</a:t>
            </a:r>
          </a:p>
          <a:p>
            <a:r>
              <a:rPr lang="it-IT" sz="1400">
                <a:latin typeface="Book Antiqua" pitchFamily="18" charset="0"/>
                <a:cs typeface="Arial" charset="0"/>
              </a:rPr>
              <a:t>		</a:t>
            </a:r>
          </a:p>
          <a:p>
            <a:r>
              <a:rPr lang="it-IT" sz="1400" b="1">
                <a:latin typeface="Book Antiqua" pitchFamily="18" charset="0"/>
                <a:cs typeface="Arial" charset="0"/>
              </a:rPr>
              <a:t>	Spettacoli dopo la mezzanotte</a:t>
            </a:r>
            <a:r>
              <a:rPr lang="it-IT" sz="1400">
                <a:latin typeface="Book Antiqua" pitchFamily="18" charset="0"/>
                <a:cs typeface="Arial" charset="0"/>
              </a:rPr>
              <a:t>	</a:t>
            </a:r>
            <a:r>
              <a:rPr lang="it-IT" sz="1400" b="1">
                <a:latin typeface="Book Antiqua" pitchFamily="18" charset="0"/>
                <a:cs typeface="Arial" charset="0"/>
              </a:rPr>
              <a:t>9% </a:t>
            </a:r>
          </a:p>
          <a:p>
            <a:r>
              <a:rPr lang="it-IT" sz="1400">
                <a:latin typeface="Book Antiqua" pitchFamily="18" charset="0"/>
                <a:cs typeface="Arial" charset="0"/>
              </a:rPr>
              <a:t>			Sabato	100%</a:t>
            </a:r>
          </a:p>
          <a:p>
            <a:r>
              <a:rPr lang="it-IT" sz="1400">
                <a:latin typeface="Book Antiqua" pitchFamily="18" charset="0"/>
                <a:cs typeface="Arial" charset="0"/>
              </a:rPr>
              <a:t> </a:t>
            </a:r>
          </a:p>
        </p:txBody>
      </p:sp>
      <p:pic>
        <p:nvPicPr>
          <p:cNvPr id="24580" name="Immagine 2" descr="1924385_logo ANEC.jpg"/>
          <p:cNvPicPr>
            <a:picLocks noChangeAspect="1"/>
          </p:cNvPicPr>
          <p:nvPr/>
        </p:nvPicPr>
        <p:blipFill>
          <a:blip r:embed="rId2">
            <a:clrChange>
              <a:clrFrom>
                <a:srgbClr val="FFFFFF"/>
              </a:clrFrom>
              <a:clrTo>
                <a:srgbClr val="FFFFFF">
                  <a:alpha val="0"/>
                </a:srgbClr>
              </a:clrTo>
            </a:clrChange>
            <a:grayscl/>
            <a:biLevel thresh="50000"/>
          </a:blip>
          <a:srcRect/>
          <a:stretch>
            <a:fillRect/>
          </a:stretch>
        </p:blipFill>
        <p:spPr bwMode="auto">
          <a:xfrm>
            <a:off x="1546225" y="6381750"/>
            <a:ext cx="288925" cy="292100"/>
          </a:xfrm>
          <a:prstGeom prst="rect">
            <a:avLst/>
          </a:prstGeom>
          <a:noFill/>
          <a:ln w="9525">
            <a:noFill/>
            <a:miter lim="800000"/>
            <a:headEnd/>
            <a:tailEnd/>
          </a:ln>
        </p:spPr>
      </p:pic>
      <p:pic>
        <p:nvPicPr>
          <p:cNvPr id="24581" name="Immagine 3"/>
          <p:cNvPicPr>
            <a:picLocks noChangeAspect="1"/>
          </p:cNvPicPr>
          <p:nvPr/>
        </p:nvPicPr>
        <p:blipFill>
          <a:blip r:embed="rId3"/>
          <a:srcRect/>
          <a:stretch>
            <a:fillRect/>
          </a:stretch>
        </p:blipFill>
        <p:spPr bwMode="auto">
          <a:xfrm>
            <a:off x="7280275" y="6381750"/>
            <a:ext cx="315913" cy="287338"/>
          </a:xfrm>
          <a:prstGeom prst="rect">
            <a:avLst/>
          </a:prstGeom>
          <a:noFill/>
          <a:ln w="9525">
            <a:noFill/>
            <a:miter lim="800000"/>
            <a:headEnd/>
            <a:tailEnd/>
          </a:ln>
        </p:spPr>
      </p:pic>
      <p:sp>
        <p:nvSpPr>
          <p:cNvPr id="24582" name="Rettangolo 4"/>
          <p:cNvSpPr>
            <a:spLocks noChangeArrowheads="1"/>
          </p:cNvSpPr>
          <p:nvPr/>
        </p:nvSpPr>
        <p:spPr bwMode="auto">
          <a:xfrm>
            <a:off x="2051050" y="6361113"/>
            <a:ext cx="5070475" cy="307975"/>
          </a:xfrm>
          <a:prstGeom prst="rect">
            <a:avLst/>
          </a:prstGeom>
          <a:noFill/>
          <a:ln w="9525">
            <a:noFill/>
            <a:miter lim="800000"/>
            <a:headEnd/>
            <a:tailEnd/>
          </a:ln>
        </p:spPr>
        <p:txBody>
          <a:bodyPr>
            <a:spAutoFit/>
          </a:bodyPr>
          <a:lstStyle/>
          <a:p>
            <a:r>
              <a:rPr lang="it-IT" sz="1400" b="1">
                <a:latin typeface="Aharoni" pitchFamily="2" charset="-79"/>
                <a:cs typeface="Aharoni" pitchFamily="2" charset="-79"/>
              </a:rPr>
              <a:t>ECONOMIA  E SVILUPPO DELLA SALA CINEMATOGRAFICA</a:t>
            </a:r>
            <a:endParaRPr lang="it-IT" sz="1400"/>
          </a:p>
        </p:txBody>
      </p:sp>
      <p:sp>
        <p:nvSpPr>
          <p:cNvPr id="8" name="Segnaposto numero diapositiva 5"/>
          <p:cNvSpPr>
            <a:spLocks noGrp="1"/>
          </p:cNvSpPr>
          <p:nvPr>
            <p:ph type="sldNum" sz="quarter" idx="12"/>
          </p:nvPr>
        </p:nvSpPr>
        <p:spPr>
          <a:xfrm>
            <a:off x="8101013" y="6381750"/>
            <a:ext cx="215900" cy="276225"/>
          </a:xfrm>
        </p:spPr>
        <p:txBody>
          <a:bodyPr/>
          <a:lstStyle/>
          <a:p>
            <a:pPr algn="l">
              <a:defRPr/>
            </a:pPr>
            <a:r>
              <a:rPr lang="it-IT" sz="1600" dirty="0">
                <a:solidFill>
                  <a:schemeClr val="tx1"/>
                </a:solidFill>
              </a:rPr>
              <a:t>9</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755576" y="695593"/>
            <a:ext cx="7560840" cy="3970318"/>
          </a:xfrm>
          <a:prstGeom prst="rect">
            <a:avLst/>
          </a:prstGeom>
          <a:ln w="28575">
            <a:solidFill>
              <a:schemeClr val="accent1"/>
            </a:solidFill>
          </a:ln>
        </p:spPr>
        <p:style>
          <a:lnRef idx="0">
            <a:scrgbClr r="0" g="0" b="0"/>
          </a:lnRef>
          <a:fillRef idx="1003">
            <a:schemeClr val="lt2"/>
          </a:fillRef>
          <a:effectRef idx="0">
            <a:scrgbClr r="0" g="0" b="0"/>
          </a:effectRef>
          <a:fontRef idx="major"/>
        </p:style>
        <p:txBody>
          <a:bodyPr>
            <a:spAutoFit/>
          </a:bodyPr>
          <a:lstStyle/>
          <a:p>
            <a:pPr algn="ctr">
              <a:defRPr/>
            </a:pPr>
            <a:r>
              <a:rPr lang="it-IT" sz="1400" b="1" dirty="0"/>
              <a:t> </a:t>
            </a:r>
            <a:endParaRPr lang="it-IT" sz="1400" dirty="0"/>
          </a:p>
          <a:p>
            <a:pPr algn="ctr">
              <a:defRPr/>
            </a:pPr>
            <a:r>
              <a:rPr lang="it-IT" sz="1400" b="1" dirty="0">
                <a:latin typeface="Book Antiqua" pitchFamily="18" charset="0"/>
              </a:rPr>
              <a:t>Altri servizi</a:t>
            </a:r>
          </a:p>
          <a:p>
            <a:pPr algn="ctr">
              <a:defRPr/>
            </a:pPr>
            <a:endParaRPr lang="it-IT" sz="1400" b="1" dirty="0">
              <a:latin typeface="Book Antiqua" pitchFamily="18" charset="0"/>
            </a:endParaRPr>
          </a:p>
          <a:p>
            <a:pPr>
              <a:defRPr/>
            </a:pPr>
            <a:r>
              <a:rPr lang="it-IT" sz="1400" dirty="0">
                <a:latin typeface="Book Antiqua" pitchFamily="18" charset="0"/>
              </a:rPr>
              <a:t>Percentuale delle sale cinematografiche che fanno:</a:t>
            </a:r>
          </a:p>
          <a:p>
            <a:pPr>
              <a:defRPr/>
            </a:pPr>
            <a:r>
              <a:rPr lang="it-IT" sz="1400" b="1" dirty="0">
                <a:latin typeface="Book Antiqua" pitchFamily="18" charset="0"/>
              </a:rPr>
              <a:t>	</a:t>
            </a:r>
          </a:p>
          <a:p>
            <a:pPr>
              <a:defRPr/>
            </a:pPr>
            <a:r>
              <a:rPr lang="it-IT" sz="1400" b="1" dirty="0">
                <a:latin typeface="Book Antiqua" pitchFamily="18" charset="0"/>
              </a:rPr>
              <a:t>	Feste per bambini				47%</a:t>
            </a:r>
          </a:p>
          <a:p>
            <a:pPr>
              <a:defRPr/>
            </a:pPr>
            <a:r>
              <a:rPr lang="it-IT" sz="1400" b="1" dirty="0">
                <a:latin typeface="Book Antiqua" pitchFamily="18" charset="0"/>
              </a:rPr>
              <a:t>	</a:t>
            </a:r>
          </a:p>
          <a:p>
            <a:pPr>
              <a:defRPr/>
            </a:pPr>
            <a:r>
              <a:rPr lang="it-IT" sz="1400" b="1" dirty="0">
                <a:latin typeface="Book Antiqua" pitchFamily="18" charset="0"/>
              </a:rPr>
              <a:t>	Affitto sale alle aziende (per convegni, proiezioni, ecc..)	85%</a:t>
            </a:r>
          </a:p>
          <a:p>
            <a:pPr>
              <a:defRPr/>
            </a:pPr>
            <a:r>
              <a:rPr lang="it-IT" sz="1400" b="1" dirty="0">
                <a:latin typeface="Book Antiqua" pitchFamily="18" charset="0"/>
              </a:rPr>
              <a:t>	</a:t>
            </a:r>
          </a:p>
          <a:p>
            <a:pPr>
              <a:defRPr/>
            </a:pPr>
            <a:r>
              <a:rPr lang="it-IT" sz="1400" b="1" dirty="0">
                <a:latin typeface="Book Antiqua" pitchFamily="18" charset="0"/>
              </a:rPr>
              <a:t>	Convenzioni con parcheggi			11%</a:t>
            </a:r>
          </a:p>
          <a:p>
            <a:pPr>
              <a:defRPr/>
            </a:pPr>
            <a:r>
              <a:rPr lang="it-IT" sz="1400" b="1" dirty="0">
                <a:latin typeface="Book Antiqua" pitchFamily="18" charset="0"/>
              </a:rPr>
              <a:t>	</a:t>
            </a:r>
          </a:p>
          <a:p>
            <a:pPr>
              <a:defRPr/>
            </a:pPr>
            <a:r>
              <a:rPr lang="it-IT" sz="1400" b="1" dirty="0">
                <a:latin typeface="Book Antiqua" pitchFamily="18" charset="0"/>
              </a:rPr>
              <a:t>	Pubblicità alle aziende			77%</a:t>
            </a:r>
          </a:p>
          <a:p>
            <a:pPr>
              <a:defRPr/>
            </a:pPr>
            <a:r>
              <a:rPr lang="it-IT" sz="1400" b="1" dirty="0">
                <a:latin typeface="Book Antiqua" pitchFamily="18" charset="0"/>
              </a:rPr>
              <a:t>	</a:t>
            </a:r>
            <a:r>
              <a:rPr lang="it-IT" sz="1400" dirty="0">
                <a:latin typeface="Book Antiqua" pitchFamily="18" charset="0"/>
              </a:rPr>
              <a:t>Spot su schermo				91%</a:t>
            </a:r>
          </a:p>
          <a:p>
            <a:pPr>
              <a:defRPr/>
            </a:pPr>
            <a:r>
              <a:rPr lang="it-IT" sz="1400" dirty="0">
                <a:latin typeface="Book Antiqua" pitchFamily="18" charset="0"/>
              </a:rPr>
              <a:t>	Nel foyer					82%</a:t>
            </a:r>
          </a:p>
          <a:p>
            <a:pPr>
              <a:defRPr/>
            </a:pPr>
            <a:r>
              <a:rPr lang="it-IT" sz="1400" dirty="0">
                <a:latin typeface="Book Antiqua" pitchFamily="18" charset="0"/>
              </a:rPr>
              <a:t>	Retro del biglietto				40%</a:t>
            </a:r>
          </a:p>
          <a:p>
            <a:pPr>
              <a:defRPr/>
            </a:pPr>
            <a:r>
              <a:rPr lang="it-IT" sz="1400" dirty="0">
                <a:latin typeface="Book Antiqua" pitchFamily="18" charset="0"/>
              </a:rPr>
              <a:t>	Sito Internet				35%</a:t>
            </a:r>
          </a:p>
          <a:p>
            <a:pPr>
              <a:defRPr/>
            </a:pPr>
            <a:r>
              <a:rPr lang="it-IT" sz="1400" dirty="0">
                <a:latin typeface="Book Antiqua" pitchFamily="18" charset="0"/>
              </a:rPr>
              <a:t>	Pieghevoli film in programmazione		5%</a:t>
            </a:r>
          </a:p>
          <a:p>
            <a:pPr>
              <a:defRPr/>
            </a:pPr>
            <a:r>
              <a:rPr lang="it-IT" sz="1400" dirty="0">
                <a:latin typeface="Book Antiqua" pitchFamily="18" charset="0"/>
              </a:rPr>
              <a:t> </a:t>
            </a:r>
          </a:p>
        </p:txBody>
      </p:sp>
      <p:pic>
        <p:nvPicPr>
          <p:cNvPr id="25604" name="Immagine 2" descr="1924385_logo ANEC.jpg"/>
          <p:cNvPicPr>
            <a:picLocks noChangeAspect="1"/>
          </p:cNvPicPr>
          <p:nvPr/>
        </p:nvPicPr>
        <p:blipFill>
          <a:blip r:embed="rId2">
            <a:clrChange>
              <a:clrFrom>
                <a:srgbClr val="FFFFFF"/>
              </a:clrFrom>
              <a:clrTo>
                <a:srgbClr val="FFFFFF">
                  <a:alpha val="0"/>
                </a:srgbClr>
              </a:clrTo>
            </a:clrChange>
            <a:grayscl/>
            <a:biLevel thresh="50000"/>
          </a:blip>
          <a:srcRect/>
          <a:stretch>
            <a:fillRect/>
          </a:stretch>
        </p:blipFill>
        <p:spPr bwMode="auto">
          <a:xfrm>
            <a:off x="1546225" y="6381750"/>
            <a:ext cx="288925" cy="292100"/>
          </a:xfrm>
          <a:prstGeom prst="rect">
            <a:avLst/>
          </a:prstGeom>
          <a:noFill/>
          <a:ln w="9525">
            <a:noFill/>
            <a:miter lim="800000"/>
            <a:headEnd/>
            <a:tailEnd/>
          </a:ln>
        </p:spPr>
      </p:pic>
      <p:pic>
        <p:nvPicPr>
          <p:cNvPr id="25605" name="Immagine 3"/>
          <p:cNvPicPr>
            <a:picLocks noChangeAspect="1"/>
          </p:cNvPicPr>
          <p:nvPr/>
        </p:nvPicPr>
        <p:blipFill>
          <a:blip r:embed="rId3"/>
          <a:srcRect/>
          <a:stretch>
            <a:fillRect/>
          </a:stretch>
        </p:blipFill>
        <p:spPr bwMode="auto">
          <a:xfrm>
            <a:off x="7280275" y="6381750"/>
            <a:ext cx="315913" cy="287338"/>
          </a:xfrm>
          <a:prstGeom prst="rect">
            <a:avLst/>
          </a:prstGeom>
          <a:noFill/>
          <a:ln w="9525">
            <a:noFill/>
            <a:miter lim="800000"/>
            <a:headEnd/>
            <a:tailEnd/>
          </a:ln>
        </p:spPr>
      </p:pic>
      <p:sp>
        <p:nvSpPr>
          <p:cNvPr id="25606" name="Rettangolo 4"/>
          <p:cNvSpPr>
            <a:spLocks noChangeArrowheads="1"/>
          </p:cNvSpPr>
          <p:nvPr/>
        </p:nvSpPr>
        <p:spPr bwMode="auto">
          <a:xfrm>
            <a:off x="2051050" y="6361113"/>
            <a:ext cx="5070475" cy="307975"/>
          </a:xfrm>
          <a:prstGeom prst="rect">
            <a:avLst/>
          </a:prstGeom>
          <a:noFill/>
          <a:ln w="9525">
            <a:noFill/>
            <a:miter lim="800000"/>
            <a:headEnd/>
            <a:tailEnd/>
          </a:ln>
        </p:spPr>
        <p:txBody>
          <a:bodyPr>
            <a:spAutoFit/>
          </a:bodyPr>
          <a:lstStyle/>
          <a:p>
            <a:r>
              <a:rPr lang="it-IT" sz="1400" b="1">
                <a:latin typeface="Aharoni" pitchFamily="2" charset="-79"/>
                <a:cs typeface="Aharoni" pitchFamily="2" charset="-79"/>
              </a:rPr>
              <a:t>ECONOMIA  E SVILUPPO DELLA SALA CINEMATOGRAFICA</a:t>
            </a:r>
            <a:endParaRPr lang="it-IT" sz="1400"/>
          </a:p>
        </p:txBody>
      </p:sp>
      <p:sp>
        <p:nvSpPr>
          <p:cNvPr id="8" name="Segnaposto numero diapositiva 5"/>
          <p:cNvSpPr>
            <a:spLocks noGrp="1"/>
          </p:cNvSpPr>
          <p:nvPr>
            <p:ph type="sldNum" sz="quarter" idx="12"/>
          </p:nvPr>
        </p:nvSpPr>
        <p:spPr>
          <a:xfrm>
            <a:off x="8101013" y="6381750"/>
            <a:ext cx="503237" cy="276225"/>
          </a:xfrm>
        </p:spPr>
        <p:txBody>
          <a:bodyPr/>
          <a:lstStyle/>
          <a:p>
            <a:pPr algn="l">
              <a:defRPr/>
            </a:pPr>
            <a:r>
              <a:rPr lang="it-IT" sz="1600" dirty="0">
                <a:solidFill>
                  <a:schemeClr val="tx1"/>
                </a:solidFill>
              </a:rPr>
              <a:t>10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755576" y="548680"/>
            <a:ext cx="7560840" cy="5693866"/>
          </a:xfrm>
          <a:prstGeom prst="rect">
            <a:avLst/>
          </a:prstGeom>
          <a:ln w="28575">
            <a:solidFill>
              <a:schemeClr val="accent1"/>
            </a:solidFill>
          </a:ln>
        </p:spPr>
        <p:style>
          <a:lnRef idx="0">
            <a:scrgbClr r="0" g="0" b="0"/>
          </a:lnRef>
          <a:fillRef idx="1003">
            <a:schemeClr val="lt2"/>
          </a:fillRef>
          <a:effectRef idx="0">
            <a:scrgbClr r="0" g="0" b="0"/>
          </a:effectRef>
          <a:fontRef idx="major"/>
        </p:style>
        <p:txBody>
          <a:bodyPr>
            <a:spAutoFit/>
          </a:bodyPr>
          <a:lstStyle/>
          <a:p>
            <a:pPr algn="ctr">
              <a:defRPr/>
            </a:pPr>
            <a:r>
              <a:rPr lang="it-IT" sz="1400" b="1" dirty="0"/>
              <a:t> </a:t>
            </a:r>
            <a:endParaRPr lang="it-IT" sz="1400" dirty="0"/>
          </a:p>
          <a:p>
            <a:pPr algn="ctr">
              <a:defRPr/>
            </a:pPr>
            <a:r>
              <a:rPr lang="it-IT" sz="1400" b="1" dirty="0">
                <a:latin typeface="Book Antiqua" pitchFamily="18" charset="0"/>
              </a:rPr>
              <a:t>Esempi di convenzioni con l’amministrazione locale e privati per raggiungere i cinema</a:t>
            </a:r>
          </a:p>
          <a:p>
            <a:pPr>
              <a:defRPr/>
            </a:pPr>
            <a:r>
              <a:rPr lang="it-IT" sz="1400" dirty="0">
                <a:latin typeface="Book Antiqua" pitchFamily="18" charset="0"/>
              </a:rPr>
              <a:t>	</a:t>
            </a:r>
          </a:p>
          <a:p>
            <a:pPr algn="just">
              <a:defRPr/>
            </a:pPr>
            <a:r>
              <a:rPr lang="it-IT" sz="1400" dirty="0">
                <a:latin typeface="Book Antiqua" pitchFamily="18" charset="0"/>
              </a:rPr>
              <a:t>	Nel 2008 convenzione tra </a:t>
            </a:r>
            <a:r>
              <a:rPr lang="it-IT" sz="1400" b="1" dirty="0">
                <a:latin typeface="Book Antiqua" pitchFamily="18" charset="0"/>
              </a:rPr>
              <a:t>ANEC Emilia Romagna </a:t>
            </a:r>
            <a:r>
              <a:rPr lang="it-IT" sz="1400" dirty="0">
                <a:latin typeface="Book Antiqua" pitchFamily="18" charset="0"/>
              </a:rPr>
              <a:t>e </a:t>
            </a:r>
            <a:r>
              <a:rPr lang="it-IT" sz="1400" b="1" dirty="0">
                <a:latin typeface="Book Antiqua" pitchFamily="18" charset="0"/>
              </a:rPr>
              <a:t>Comune di Bologna </a:t>
            </a:r>
            <a:r>
              <a:rPr lang="it-IT" sz="1400" dirty="0">
                <a:latin typeface="Book Antiqua" pitchFamily="18" charset="0"/>
              </a:rPr>
              <a:t>per la tutela delle sale cinematografiche. Tra le iniziative previste: accesso nella ZTL ai clienti di alcune sale, mediante inserimento delle targhe dei veicoli da parte degli esercizi cinematografici; impegno del Comune a promuovere l’utilizzo di una navetta che raggiungesse i principali cinema del centro. Nel 2012 la convenzione è stata rinnovata, ma non prevede più queste agevolazioni.</a:t>
            </a:r>
          </a:p>
          <a:p>
            <a:pPr>
              <a:defRPr/>
            </a:pPr>
            <a:endParaRPr lang="it-IT" sz="1400" dirty="0">
              <a:latin typeface="Book Antiqua" pitchFamily="18" charset="0"/>
            </a:endParaRPr>
          </a:p>
          <a:p>
            <a:pPr algn="just">
              <a:defRPr/>
            </a:pPr>
            <a:r>
              <a:rPr lang="it-IT" sz="1400" dirty="0">
                <a:latin typeface="Book Antiqua" pitchFamily="18" charset="0"/>
              </a:rPr>
              <a:t>	Parte nel 2001 un’iniziativa tra </a:t>
            </a:r>
            <a:r>
              <a:rPr lang="it-IT" sz="1400" b="1" dirty="0">
                <a:latin typeface="Book Antiqua" pitchFamily="18" charset="0"/>
              </a:rPr>
              <a:t>AGIS/ANEC Liguria </a:t>
            </a:r>
            <a:r>
              <a:rPr lang="it-IT" sz="1400" dirty="0">
                <a:latin typeface="Book Antiqua" pitchFamily="18" charset="0"/>
              </a:rPr>
              <a:t>e </a:t>
            </a:r>
            <a:r>
              <a:rPr lang="it-IT" sz="1400" b="1" dirty="0">
                <a:latin typeface="Book Antiqua" pitchFamily="18" charset="0"/>
              </a:rPr>
              <a:t>A.M.T.</a:t>
            </a:r>
            <a:r>
              <a:rPr lang="it-IT" sz="1400" dirty="0">
                <a:latin typeface="Book Antiqua" pitchFamily="18" charset="0"/>
              </a:rPr>
              <a:t> </a:t>
            </a:r>
            <a:r>
              <a:rPr lang="it-IT" sz="1400" b="1" dirty="0">
                <a:latin typeface="Book Antiqua" pitchFamily="18" charset="0"/>
              </a:rPr>
              <a:t>di</a:t>
            </a:r>
            <a:r>
              <a:rPr lang="it-IT" sz="1400" dirty="0">
                <a:latin typeface="Book Antiqua" pitchFamily="18" charset="0"/>
              </a:rPr>
              <a:t> </a:t>
            </a:r>
            <a:r>
              <a:rPr lang="it-IT" sz="1400" b="1" dirty="0">
                <a:latin typeface="Book Antiqua" pitchFamily="18" charset="0"/>
              </a:rPr>
              <a:t>Genova</a:t>
            </a:r>
            <a:r>
              <a:rPr lang="it-IT" sz="1400" dirty="0">
                <a:latin typeface="Book Antiqua" pitchFamily="18" charset="0"/>
              </a:rPr>
              <a:t> (Azienda Mobilità e Trasporti) per la distribuzione al pubblico, presso le casse dei cinema, di un coupon gratuito valido come titolo di viaggio, poi ampliato anche agli spettatori dei teatri della città. Iniziativa non più attiva.</a:t>
            </a:r>
          </a:p>
          <a:p>
            <a:pPr>
              <a:defRPr/>
            </a:pPr>
            <a:endParaRPr lang="it-IT" sz="1400" dirty="0">
              <a:latin typeface="Book Antiqua" pitchFamily="18" charset="0"/>
            </a:endParaRPr>
          </a:p>
          <a:p>
            <a:pPr algn="just">
              <a:defRPr/>
            </a:pPr>
            <a:r>
              <a:rPr lang="it-IT" sz="1400" dirty="0">
                <a:latin typeface="Book Antiqua" pitchFamily="18" charset="0"/>
              </a:rPr>
              <a:t>	Andare al cinema e spendere meno per il biglietto se ci vai in taxi. E’ possibile a Firenze, da venerdì 21 marzo di quest’anno, grazie all’iniziativa “Oscar” nata dalla collaborazione tra </a:t>
            </a:r>
            <a:r>
              <a:rPr lang="it-IT" sz="1400" b="1" dirty="0">
                <a:latin typeface="Book Antiqua" pitchFamily="18" charset="0"/>
              </a:rPr>
              <a:t>Taxi Firenze 4390 </a:t>
            </a:r>
            <a:r>
              <a:rPr lang="it-IT" sz="1400" dirty="0">
                <a:latin typeface="Book Antiqua" pitchFamily="18" charset="0"/>
              </a:rPr>
              <a:t>e il circuito di sale di </a:t>
            </a:r>
            <a:r>
              <a:rPr lang="it-IT" sz="1400" b="1" dirty="0">
                <a:latin typeface="Book Antiqua" pitchFamily="18" charset="0"/>
              </a:rPr>
              <a:t>Firenze al Cinema</a:t>
            </a:r>
            <a:r>
              <a:rPr lang="it-IT" sz="1400" dirty="0">
                <a:latin typeface="Book Antiqua" pitchFamily="18" charset="0"/>
              </a:rPr>
              <a:t>. Per chi chiama il 4390 l'ingresso al cinema costa 5,50 euro anziché 8 euro.</a:t>
            </a:r>
          </a:p>
          <a:p>
            <a:pPr>
              <a:defRPr/>
            </a:pPr>
            <a:endParaRPr lang="it-IT" sz="1400" dirty="0">
              <a:latin typeface="Book Antiqua" pitchFamily="18" charset="0"/>
            </a:endParaRPr>
          </a:p>
          <a:p>
            <a:pPr algn="just">
              <a:defRPr/>
            </a:pPr>
            <a:r>
              <a:rPr lang="it-IT" sz="1400" dirty="0">
                <a:latin typeface="Book Antiqua" pitchFamily="18" charset="0"/>
              </a:rPr>
              <a:t>	Al cinema in bicicletta usufruendo di un biglietto ridotto, grazie alla collaborazione tra </a:t>
            </a:r>
            <a:r>
              <a:rPr lang="it-IT" sz="1400" b="1" dirty="0">
                <a:latin typeface="Book Antiqua" pitchFamily="18" charset="0"/>
              </a:rPr>
              <a:t>Circuito D’Autore di Apulia Film </a:t>
            </a:r>
            <a:r>
              <a:rPr lang="it-IT" sz="1400" b="1" dirty="0" err="1">
                <a:latin typeface="Book Antiqua" pitchFamily="18" charset="0"/>
              </a:rPr>
              <a:t>Commission</a:t>
            </a:r>
            <a:r>
              <a:rPr lang="it-IT" sz="1400" b="1" dirty="0">
                <a:latin typeface="Book Antiqua" pitchFamily="18" charset="0"/>
              </a:rPr>
              <a:t> </a:t>
            </a:r>
            <a:r>
              <a:rPr lang="it-IT" sz="1400" dirty="0">
                <a:latin typeface="Book Antiqua" pitchFamily="18" charset="0"/>
              </a:rPr>
              <a:t>e l’associazione </a:t>
            </a:r>
            <a:r>
              <a:rPr lang="it-IT" sz="1400" b="1" dirty="0" err="1">
                <a:latin typeface="Book Antiqua" pitchFamily="18" charset="0"/>
              </a:rPr>
              <a:t>Bicinema</a:t>
            </a:r>
            <a:r>
              <a:rPr lang="it-IT" sz="1400" dirty="0">
                <a:latin typeface="Book Antiqua" pitchFamily="18" charset="0"/>
              </a:rPr>
              <a:t>. Gli spettatori delle sale di Circuito D’Autore che  raggiungono il cinema in bicicletta, oltre a godere di uno sconto sul prezzo del biglietto, ricevono il kit – officina </a:t>
            </a:r>
            <a:r>
              <a:rPr lang="it-IT" sz="1400" dirty="0" err="1">
                <a:latin typeface="Book Antiqua" pitchFamily="18" charset="0"/>
              </a:rPr>
              <a:t>CicloStop</a:t>
            </a:r>
            <a:r>
              <a:rPr lang="it-IT" sz="1400" dirty="0">
                <a:latin typeface="Book Antiqua" pitchFamily="18" charset="0"/>
              </a:rPr>
              <a:t> per riparare la foratura o gonfiare la ruota. </a:t>
            </a:r>
          </a:p>
        </p:txBody>
      </p:sp>
      <p:pic>
        <p:nvPicPr>
          <p:cNvPr id="26628" name="Immagine 2" descr="1924385_logo ANEC.jpg"/>
          <p:cNvPicPr>
            <a:picLocks noChangeAspect="1"/>
          </p:cNvPicPr>
          <p:nvPr/>
        </p:nvPicPr>
        <p:blipFill>
          <a:blip r:embed="rId2">
            <a:clrChange>
              <a:clrFrom>
                <a:srgbClr val="FFFFFF"/>
              </a:clrFrom>
              <a:clrTo>
                <a:srgbClr val="FFFFFF">
                  <a:alpha val="0"/>
                </a:srgbClr>
              </a:clrTo>
            </a:clrChange>
            <a:grayscl/>
            <a:biLevel thresh="50000"/>
          </a:blip>
          <a:srcRect/>
          <a:stretch>
            <a:fillRect/>
          </a:stretch>
        </p:blipFill>
        <p:spPr bwMode="auto">
          <a:xfrm>
            <a:off x="1546225" y="6381750"/>
            <a:ext cx="288925" cy="292100"/>
          </a:xfrm>
          <a:prstGeom prst="rect">
            <a:avLst/>
          </a:prstGeom>
          <a:noFill/>
          <a:ln w="9525">
            <a:noFill/>
            <a:miter lim="800000"/>
            <a:headEnd/>
            <a:tailEnd/>
          </a:ln>
        </p:spPr>
      </p:pic>
      <p:pic>
        <p:nvPicPr>
          <p:cNvPr id="26629" name="Immagine 3"/>
          <p:cNvPicPr>
            <a:picLocks noChangeAspect="1"/>
          </p:cNvPicPr>
          <p:nvPr/>
        </p:nvPicPr>
        <p:blipFill>
          <a:blip r:embed="rId3"/>
          <a:srcRect/>
          <a:stretch>
            <a:fillRect/>
          </a:stretch>
        </p:blipFill>
        <p:spPr bwMode="auto">
          <a:xfrm>
            <a:off x="7280275" y="6381750"/>
            <a:ext cx="315913" cy="287338"/>
          </a:xfrm>
          <a:prstGeom prst="rect">
            <a:avLst/>
          </a:prstGeom>
          <a:noFill/>
          <a:ln w="9525">
            <a:noFill/>
            <a:miter lim="800000"/>
            <a:headEnd/>
            <a:tailEnd/>
          </a:ln>
        </p:spPr>
      </p:pic>
      <p:sp>
        <p:nvSpPr>
          <p:cNvPr id="26630" name="Rettangolo 4"/>
          <p:cNvSpPr>
            <a:spLocks noChangeArrowheads="1"/>
          </p:cNvSpPr>
          <p:nvPr/>
        </p:nvSpPr>
        <p:spPr bwMode="auto">
          <a:xfrm>
            <a:off x="2051050" y="6361113"/>
            <a:ext cx="5070475" cy="307975"/>
          </a:xfrm>
          <a:prstGeom prst="rect">
            <a:avLst/>
          </a:prstGeom>
          <a:noFill/>
          <a:ln w="9525">
            <a:noFill/>
            <a:miter lim="800000"/>
            <a:headEnd/>
            <a:tailEnd/>
          </a:ln>
        </p:spPr>
        <p:txBody>
          <a:bodyPr>
            <a:spAutoFit/>
          </a:bodyPr>
          <a:lstStyle/>
          <a:p>
            <a:r>
              <a:rPr lang="it-IT" sz="1400" b="1">
                <a:latin typeface="Aharoni" pitchFamily="2" charset="-79"/>
                <a:cs typeface="Aharoni" pitchFamily="2" charset="-79"/>
              </a:rPr>
              <a:t>ECONOMIA  E SVILUPPO DELLA SALA CINEMATOGRAFICA</a:t>
            </a:r>
            <a:endParaRPr lang="it-IT" sz="1400"/>
          </a:p>
        </p:txBody>
      </p:sp>
      <p:cxnSp>
        <p:nvCxnSpPr>
          <p:cNvPr id="7" name="Connettore 2 6"/>
          <p:cNvCxnSpPr/>
          <p:nvPr/>
        </p:nvCxnSpPr>
        <p:spPr>
          <a:xfrm>
            <a:off x="1028700" y="1341438"/>
            <a:ext cx="5032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a:off x="1028700" y="2852738"/>
            <a:ext cx="5032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1044575" y="3933825"/>
            <a:ext cx="5032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1044575" y="4941888"/>
            <a:ext cx="5032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Segnaposto numero diapositiva 5"/>
          <p:cNvSpPr>
            <a:spLocks noGrp="1"/>
          </p:cNvSpPr>
          <p:nvPr>
            <p:ph type="sldNum" sz="quarter" idx="12"/>
          </p:nvPr>
        </p:nvSpPr>
        <p:spPr>
          <a:xfrm>
            <a:off x="8101013" y="6381750"/>
            <a:ext cx="431800" cy="276225"/>
          </a:xfrm>
        </p:spPr>
        <p:txBody>
          <a:bodyPr/>
          <a:lstStyle/>
          <a:p>
            <a:pPr algn="l">
              <a:defRPr/>
            </a:pPr>
            <a:r>
              <a:rPr lang="it-IT" sz="1600" dirty="0">
                <a:solidFill>
                  <a:schemeClr val="tx1"/>
                </a:solidFill>
              </a:rPr>
              <a:t>11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755576" y="555059"/>
            <a:ext cx="7560840" cy="5478423"/>
          </a:xfrm>
          <a:prstGeom prst="rect">
            <a:avLst/>
          </a:prstGeom>
          <a:ln w="28575">
            <a:solidFill>
              <a:schemeClr val="accent1"/>
            </a:solidFill>
          </a:ln>
        </p:spPr>
        <p:style>
          <a:lnRef idx="0">
            <a:scrgbClr r="0" g="0" b="0"/>
          </a:lnRef>
          <a:fillRef idx="1003">
            <a:schemeClr val="lt2"/>
          </a:fillRef>
          <a:effectRef idx="0">
            <a:scrgbClr r="0" g="0" b="0"/>
          </a:effectRef>
          <a:fontRef idx="major"/>
        </p:style>
        <p:txBody>
          <a:bodyPr>
            <a:spAutoFit/>
          </a:bodyPr>
          <a:lstStyle/>
          <a:p>
            <a:pPr algn="ctr">
              <a:defRPr/>
            </a:pPr>
            <a:r>
              <a:rPr lang="it-IT" sz="1400" b="1" dirty="0">
                <a:latin typeface="Book Antiqua" pitchFamily="18" charset="0"/>
              </a:rPr>
              <a:t>4. ATTIVITÀ COMPLEMENTARI</a:t>
            </a:r>
          </a:p>
          <a:p>
            <a:pPr algn="ctr">
              <a:defRPr/>
            </a:pPr>
            <a:endParaRPr lang="it-IT" sz="1200" dirty="0">
              <a:latin typeface="Book Antiqua" pitchFamily="18" charset="0"/>
            </a:endParaRPr>
          </a:p>
          <a:p>
            <a:pPr algn="ctr">
              <a:defRPr/>
            </a:pPr>
            <a:r>
              <a:rPr lang="it-IT" sz="1200" dirty="0">
                <a:latin typeface="Book Antiqua" pitchFamily="18" charset="0"/>
              </a:rPr>
              <a:t>Percentuale delle sale cinematografiche che programmano:</a:t>
            </a:r>
          </a:p>
          <a:p>
            <a:pPr algn="ctr">
              <a:defRPr/>
            </a:pPr>
            <a:endParaRPr lang="it-IT" sz="1200" b="1" dirty="0">
              <a:latin typeface="Book Antiqua" pitchFamily="18" charset="0"/>
            </a:endParaRPr>
          </a:p>
          <a:p>
            <a:pPr algn="ctr">
              <a:defRPr/>
            </a:pPr>
            <a:r>
              <a:rPr lang="it-IT" sz="1200" b="1" dirty="0">
                <a:latin typeface="Book Antiqua" pitchFamily="18" charset="0"/>
              </a:rPr>
              <a:t>Contenuti complementari	61%</a:t>
            </a:r>
          </a:p>
          <a:p>
            <a:pPr algn="ctr">
              <a:defRPr/>
            </a:pPr>
            <a:r>
              <a:rPr lang="it-IT" sz="1200" dirty="0">
                <a:latin typeface="Book Antiqua" pitchFamily="18" charset="0"/>
              </a:rPr>
              <a:t>Concerti			87%</a:t>
            </a:r>
          </a:p>
          <a:p>
            <a:pPr algn="ctr">
              <a:defRPr/>
            </a:pPr>
            <a:r>
              <a:rPr lang="it-IT" sz="1200" dirty="0">
                <a:latin typeface="Book Antiqua" pitchFamily="18" charset="0"/>
              </a:rPr>
              <a:t>Balletti			67%</a:t>
            </a:r>
          </a:p>
          <a:p>
            <a:pPr algn="ctr">
              <a:defRPr/>
            </a:pPr>
            <a:r>
              <a:rPr lang="it-IT" sz="1200" dirty="0">
                <a:latin typeface="Book Antiqua" pitchFamily="18" charset="0"/>
              </a:rPr>
              <a:t>Opere			64%</a:t>
            </a:r>
          </a:p>
          <a:p>
            <a:pPr algn="ctr">
              <a:defRPr/>
            </a:pPr>
            <a:r>
              <a:rPr lang="it-IT" sz="1200" dirty="0">
                <a:latin typeface="Book Antiqua" pitchFamily="18" charset="0"/>
              </a:rPr>
              <a:t>             Altri (spettacoli teatrali, partite di calcio, film-evento, </a:t>
            </a:r>
          </a:p>
          <a:p>
            <a:pPr algn="ctr">
              <a:defRPr/>
            </a:pPr>
            <a:r>
              <a:rPr lang="it-IT" sz="1200" dirty="0">
                <a:latin typeface="Book Antiqua" pitchFamily="18" charset="0"/>
              </a:rPr>
              <a:t>mostre d’arte, ecc..)		31%</a:t>
            </a:r>
          </a:p>
          <a:p>
            <a:pPr algn="ctr">
              <a:defRPr/>
            </a:pPr>
            <a:r>
              <a:rPr lang="it-IT" sz="1200" b="1" dirty="0">
                <a:latin typeface="Book Antiqua" pitchFamily="18" charset="0"/>
              </a:rPr>
              <a:t>		</a:t>
            </a:r>
          </a:p>
          <a:p>
            <a:pPr algn="ctr">
              <a:defRPr/>
            </a:pPr>
            <a:r>
              <a:rPr lang="it-IT" sz="1200" b="1" dirty="0">
                <a:latin typeface="Book Antiqua" pitchFamily="18" charset="0"/>
              </a:rPr>
              <a:t>Possiedono una parabola satellitare per eventi live	57%</a:t>
            </a:r>
          </a:p>
          <a:p>
            <a:pPr algn="ctr">
              <a:defRPr/>
            </a:pPr>
            <a:endParaRPr lang="it-IT" sz="1200" b="1" dirty="0">
              <a:latin typeface="Book Antiqua" pitchFamily="18" charset="0"/>
            </a:endParaRPr>
          </a:p>
          <a:p>
            <a:pPr algn="ctr">
              <a:defRPr/>
            </a:pPr>
            <a:r>
              <a:rPr lang="it-IT" sz="1200" dirty="0">
                <a:latin typeface="Book Antiqua" pitchFamily="18" charset="0"/>
              </a:rPr>
              <a:t>Percentuale delle sale cinematografiche che organizzano:</a:t>
            </a:r>
          </a:p>
          <a:p>
            <a:pPr algn="ctr">
              <a:defRPr/>
            </a:pPr>
            <a:r>
              <a:rPr lang="it-IT" sz="1200" b="1" dirty="0">
                <a:latin typeface="Book Antiqua" pitchFamily="18" charset="0"/>
              </a:rPr>
              <a:t>Rassegne			71%</a:t>
            </a:r>
          </a:p>
          <a:p>
            <a:pPr algn="ctr">
              <a:defRPr/>
            </a:pPr>
            <a:r>
              <a:rPr lang="it-IT" sz="1200" dirty="0">
                <a:latin typeface="Book Antiqua" pitchFamily="18" charset="0"/>
              </a:rPr>
              <a:t>per bambini			57%</a:t>
            </a:r>
          </a:p>
          <a:p>
            <a:pPr algn="ctr">
              <a:defRPr/>
            </a:pPr>
            <a:r>
              <a:rPr lang="it-IT" sz="1200" dirty="0">
                <a:latin typeface="Book Antiqua" pitchFamily="18" charset="0"/>
              </a:rPr>
              <a:t>film in lingua originale		45%</a:t>
            </a:r>
          </a:p>
          <a:p>
            <a:pPr algn="ctr">
              <a:defRPr/>
            </a:pPr>
            <a:r>
              <a:rPr lang="it-IT" sz="1200" dirty="0">
                <a:latin typeface="Book Antiqua" pitchFamily="18" charset="0"/>
              </a:rPr>
              <a:t>	 altre (film classici, documentari, particolari cinematografie, </a:t>
            </a:r>
          </a:p>
          <a:p>
            <a:pPr algn="ctr">
              <a:defRPr/>
            </a:pPr>
            <a:r>
              <a:rPr lang="it-IT" sz="1200" dirty="0">
                <a:latin typeface="Book Antiqua" pitchFamily="18" charset="0"/>
              </a:rPr>
              <a:t>film restaurati, ecc..) 		61%</a:t>
            </a:r>
          </a:p>
          <a:p>
            <a:pPr algn="ctr">
              <a:defRPr/>
            </a:pPr>
            <a:r>
              <a:rPr lang="it-IT" sz="1200" b="1" dirty="0">
                <a:latin typeface="Book Antiqua" pitchFamily="18" charset="0"/>
              </a:rPr>
              <a:t>		</a:t>
            </a:r>
          </a:p>
          <a:p>
            <a:pPr algn="ctr">
              <a:defRPr/>
            </a:pPr>
            <a:r>
              <a:rPr lang="it-IT" sz="1200" b="1" dirty="0">
                <a:latin typeface="Book Antiqua" pitchFamily="18" charset="0"/>
              </a:rPr>
              <a:t>Incontri con attori e registi	73%</a:t>
            </a:r>
          </a:p>
          <a:p>
            <a:pPr algn="ctr">
              <a:defRPr/>
            </a:pPr>
            <a:endParaRPr lang="it-IT" sz="1200" b="1" dirty="0">
              <a:latin typeface="Book Antiqua" pitchFamily="18" charset="0"/>
            </a:endParaRPr>
          </a:p>
          <a:p>
            <a:pPr>
              <a:defRPr/>
            </a:pPr>
            <a:r>
              <a:rPr lang="it-IT" sz="1200" b="1" dirty="0">
                <a:latin typeface="Book Antiqua" pitchFamily="18" charset="0"/>
              </a:rPr>
              <a:t>                                                         Proiezioni con le scuole	        86%</a:t>
            </a:r>
          </a:p>
          <a:p>
            <a:pPr algn="ctr">
              <a:defRPr/>
            </a:pPr>
            <a:r>
              <a:rPr lang="it-IT" sz="1200" dirty="0">
                <a:latin typeface="Book Antiqua" pitchFamily="18" charset="0"/>
              </a:rPr>
              <a:t>con schede informative		75%</a:t>
            </a:r>
          </a:p>
          <a:p>
            <a:pPr algn="ctr">
              <a:defRPr/>
            </a:pPr>
            <a:r>
              <a:rPr lang="it-IT" sz="1200" dirty="0">
                <a:latin typeface="Book Antiqua" pitchFamily="18" charset="0"/>
              </a:rPr>
              <a:t>dibattiti			62%</a:t>
            </a:r>
          </a:p>
          <a:p>
            <a:pPr algn="ctr">
              <a:defRPr/>
            </a:pPr>
            <a:r>
              <a:rPr lang="it-IT" sz="1200" dirty="0">
                <a:latin typeface="Book Antiqua" pitchFamily="18" charset="0"/>
              </a:rPr>
              <a:t>incontri con registi e attori		53%</a:t>
            </a:r>
          </a:p>
          <a:p>
            <a:pPr algn="ctr">
              <a:defRPr/>
            </a:pPr>
            <a:r>
              <a:rPr lang="it-IT" sz="1200" b="1" dirty="0">
                <a:latin typeface="Book Antiqua" pitchFamily="18" charset="0"/>
              </a:rPr>
              <a:t>		</a:t>
            </a:r>
          </a:p>
          <a:p>
            <a:pPr algn="ctr">
              <a:defRPr/>
            </a:pPr>
            <a:r>
              <a:rPr lang="it-IT" sz="1200" b="1" dirty="0">
                <a:latin typeface="Book Antiqua" pitchFamily="18" charset="0"/>
              </a:rPr>
              <a:t>Altre attività </a:t>
            </a:r>
            <a:r>
              <a:rPr lang="it-IT" sz="1200" dirty="0">
                <a:latin typeface="Book Antiqua" pitchFamily="18" charset="0"/>
              </a:rPr>
              <a:t>(proiezioni per le mamme con neonati, laboratori per bambini, aperitivi, the, ecc..)   </a:t>
            </a:r>
            <a:r>
              <a:rPr lang="it-IT" sz="1200" b="1" dirty="0">
                <a:latin typeface="Book Antiqua" pitchFamily="18" charset="0"/>
              </a:rPr>
              <a:t>17%</a:t>
            </a:r>
          </a:p>
          <a:p>
            <a:pPr algn="ctr">
              <a:defRPr/>
            </a:pPr>
            <a:endParaRPr lang="it-IT" sz="1400" b="1" dirty="0"/>
          </a:p>
        </p:txBody>
      </p:sp>
      <p:pic>
        <p:nvPicPr>
          <p:cNvPr id="27652" name="Immagine 2" descr="1924385_logo ANEC.jpg"/>
          <p:cNvPicPr>
            <a:picLocks noChangeAspect="1"/>
          </p:cNvPicPr>
          <p:nvPr/>
        </p:nvPicPr>
        <p:blipFill>
          <a:blip r:embed="rId2">
            <a:clrChange>
              <a:clrFrom>
                <a:srgbClr val="FFFFFF"/>
              </a:clrFrom>
              <a:clrTo>
                <a:srgbClr val="FFFFFF">
                  <a:alpha val="0"/>
                </a:srgbClr>
              </a:clrTo>
            </a:clrChange>
            <a:grayscl/>
            <a:biLevel thresh="50000"/>
          </a:blip>
          <a:srcRect/>
          <a:stretch>
            <a:fillRect/>
          </a:stretch>
        </p:blipFill>
        <p:spPr bwMode="auto">
          <a:xfrm>
            <a:off x="1546225" y="6381750"/>
            <a:ext cx="288925" cy="292100"/>
          </a:xfrm>
          <a:prstGeom prst="rect">
            <a:avLst/>
          </a:prstGeom>
          <a:noFill/>
          <a:ln w="9525">
            <a:noFill/>
            <a:miter lim="800000"/>
            <a:headEnd/>
            <a:tailEnd/>
          </a:ln>
        </p:spPr>
      </p:pic>
      <p:pic>
        <p:nvPicPr>
          <p:cNvPr id="27653" name="Immagine 3"/>
          <p:cNvPicPr>
            <a:picLocks noChangeAspect="1"/>
          </p:cNvPicPr>
          <p:nvPr/>
        </p:nvPicPr>
        <p:blipFill>
          <a:blip r:embed="rId3"/>
          <a:srcRect/>
          <a:stretch>
            <a:fillRect/>
          </a:stretch>
        </p:blipFill>
        <p:spPr bwMode="auto">
          <a:xfrm>
            <a:off x="7280275" y="6381750"/>
            <a:ext cx="315913" cy="287338"/>
          </a:xfrm>
          <a:prstGeom prst="rect">
            <a:avLst/>
          </a:prstGeom>
          <a:noFill/>
          <a:ln w="9525">
            <a:noFill/>
            <a:miter lim="800000"/>
            <a:headEnd/>
            <a:tailEnd/>
          </a:ln>
        </p:spPr>
      </p:pic>
      <p:sp>
        <p:nvSpPr>
          <p:cNvPr id="27654" name="Rettangolo 4"/>
          <p:cNvSpPr>
            <a:spLocks noChangeArrowheads="1"/>
          </p:cNvSpPr>
          <p:nvPr/>
        </p:nvSpPr>
        <p:spPr bwMode="auto">
          <a:xfrm>
            <a:off x="2051050" y="6361113"/>
            <a:ext cx="5070475" cy="307975"/>
          </a:xfrm>
          <a:prstGeom prst="rect">
            <a:avLst/>
          </a:prstGeom>
          <a:noFill/>
          <a:ln w="9525">
            <a:noFill/>
            <a:miter lim="800000"/>
            <a:headEnd/>
            <a:tailEnd/>
          </a:ln>
        </p:spPr>
        <p:txBody>
          <a:bodyPr>
            <a:spAutoFit/>
          </a:bodyPr>
          <a:lstStyle/>
          <a:p>
            <a:r>
              <a:rPr lang="it-IT" sz="1400" b="1">
                <a:latin typeface="Aharoni" pitchFamily="2" charset="-79"/>
                <a:cs typeface="Aharoni" pitchFamily="2" charset="-79"/>
              </a:rPr>
              <a:t>ECONOMIA  E SVILUPPO DELLA SALA CINEMATOGRAFICA</a:t>
            </a:r>
            <a:endParaRPr lang="it-IT" sz="1400"/>
          </a:p>
        </p:txBody>
      </p:sp>
      <p:sp>
        <p:nvSpPr>
          <p:cNvPr id="8" name="Segnaposto numero diapositiva 5"/>
          <p:cNvSpPr>
            <a:spLocks noGrp="1"/>
          </p:cNvSpPr>
          <p:nvPr>
            <p:ph type="sldNum" sz="quarter" idx="12"/>
          </p:nvPr>
        </p:nvSpPr>
        <p:spPr>
          <a:xfrm>
            <a:off x="8101013" y="6381750"/>
            <a:ext cx="431800" cy="276225"/>
          </a:xfrm>
        </p:spPr>
        <p:txBody>
          <a:bodyPr/>
          <a:lstStyle/>
          <a:p>
            <a:pPr algn="l">
              <a:defRPr/>
            </a:pPr>
            <a:r>
              <a:rPr lang="it-IT" sz="1600" dirty="0">
                <a:solidFill>
                  <a:schemeClr val="tx1"/>
                </a:solidFill>
              </a:rPr>
              <a:t>12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28674" name="Immagine 1"/>
          <p:cNvPicPr>
            <a:picLocks noChangeAspect="1"/>
          </p:cNvPicPr>
          <p:nvPr/>
        </p:nvPicPr>
        <p:blipFill>
          <a:blip r:embed="rId2"/>
          <a:srcRect/>
          <a:stretch>
            <a:fillRect/>
          </a:stretch>
        </p:blipFill>
        <p:spPr bwMode="auto">
          <a:xfrm>
            <a:off x="0" y="0"/>
            <a:ext cx="9144000" cy="6884988"/>
          </a:xfrm>
          <a:prstGeom prst="rect">
            <a:avLst/>
          </a:prstGeom>
          <a:noFill/>
          <a:ln w="9525">
            <a:noFill/>
            <a:miter lim="800000"/>
            <a:headEnd/>
            <a:tailEnd/>
          </a:ln>
        </p:spPr>
      </p:pic>
      <p:sp>
        <p:nvSpPr>
          <p:cNvPr id="7" name="Titolo 1"/>
          <p:cNvSpPr txBox="1">
            <a:spLocks/>
          </p:cNvSpPr>
          <p:nvPr/>
        </p:nvSpPr>
        <p:spPr>
          <a:xfrm>
            <a:off x="1428728" y="263510"/>
            <a:ext cx="5832475" cy="1093788"/>
          </a:xfrm>
          <a:prstGeom prst="rect">
            <a:avLst/>
          </a:prstGeom>
          <a:effectLst>
            <a:innerShdw blurRad="63500" dist="50800" dir="13500000">
              <a:prstClr val="black">
                <a:alpha val="50000"/>
              </a:prstClr>
            </a:innerShdw>
          </a:effectLst>
        </p:spPr>
        <p:txBody>
          <a:bodyPr>
            <a:normAutofit fontScale="32500" lnSpcReduction="20000"/>
          </a:bodyPr>
          <a:lstStyle>
            <a:lvl1pPr marL="53975" indent="-53975" algn="r" rtl="0" fontAlgn="base">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fontAlgn="base">
              <a:spcBef>
                <a:spcPct val="0"/>
              </a:spcBef>
              <a:spcAft>
                <a:spcPct val="0"/>
              </a:spcAft>
              <a:defRPr sz="4600">
                <a:solidFill>
                  <a:srgbClr val="E7EACB"/>
                </a:solidFill>
                <a:latin typeface="Rockwell" pitchFamily="18" charset="0"/>
              </a:defRPr>
            </a:lvl2pPr>
            <a:lvl3pPr marL="53975" indent="-53975" algn="r" rtl="0" fontAlgn="base">
              <a:spcBef>
                <a:spcPct val="0"/>
              </a:spcBef>
              <a:spcAft>
                <a:spcPct val="0"/>
              </a:spcAft>
              <a:defRPr sz="4600">
                <a:solidFill>
                  <a:srgbClr val="E7EACB"/>
                </a:solidFill>
                <a:latin typeface="Rockwell" pitchFamily="18" charset="0"/>
              </a:defRPr>
            </a:lvl3pPr>
            <a:lvl4pPr marL="53975" indent="-53975" algn="r" rtl="0" fontAlgn="base">
              <a:spcBef>
                <a:spcPct val="0"/>
              </a:spcBef>
              <a:spcAft>
                <a:spcPct val="0"/>
              </a:spcAft>
              <a:defRPr sz="4600">
                <a:solidFill>
                  <a:srgbClr val="E7EACB"/>
                </a:solidFill>
                <a:latin typeface="Rockwell" pitchFamily="18" charset="0"/>
              </a:defRPr>
            </a:lvl4pPr>
            <a:lvl5pPr marL="53975" indent="-53975" algn="r" rtl="0" fontAlgn="base">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lstStyle>
          <a:p>
            <a:pPr indent="0" algn="ctr" fontAlgn="auto">
              <a:lnSpc>
                <a:spcPct val="120000"/>
              </a:lnSpc>
              <a:spcAft>
                <a:spcPts val="0"/>
              </a:spcAft>
              <a:defRPr/>
            </a:pPr>
            <a:r>
              <a:rPr lang="it-IT" sz="8000" b="1" dirty="0" smtClean="0">
                <a:solidFill>
                  <a:schemeClr val="bg1"/>
                </a:solidFill>
                <a:latin typeface="Aharoni" pitchFamily="2" charset="-79"/>
                <a:cs typeface="Aharoni" pitchFamily="2" charset="-79"/>
              </a:rPr>
              <a:t>ECONOMIA  E SVILUPPO DELLA SALA CINEMATOGRAFICA</a:t>
            </a:r>
            <a:r>
              <a:rPr lang="it-IT" dirty="0" smtClean="0">
                <a:solidFill>
                  <a:schemeClr val="bg1"/>
                </a:solidFill>
                <a:latin typeface="Blue Highway Condensed" pitchFamily="2" charset="0"/>
              </a:rPr>
              <a:t/>
            </a:r>
            <a:br>
              <a:rPr lang="it-IT" dirty="0" smtClean="0">
                <a:solidFill>
                  <a:schemeClr val="bg1"/>
                </a:solidFill>
                <a:latin typeface="Blue Highway Condensed" pitchFamily="2" charset="0"/>
              </a:rPr>
            </a:br>
            <a:endParaRPr lang="it-IT" sz="2800" dirty="0" smtClean="0">
              <a:solidFill>
                <a:schemeClr val="bg1"/>
              </a:solidFill>
              <a:latin typeface="Blue Highway Condensed" pitchFamily="2" charset="0"/>
            </a:endParaRPr>
          </a:p>
        </p:txBody>
      </p:sp>
      <p:pic>
        <p:nvPicPr>
          <p:cNvPr id="28678" name="Immagine 7" descr="1924385_logo ANEC.jpg"/>
          <p:cNvPicPr>
            <a:picLocks noChangeAspect="1"/>
          </p:cNvPicPr>
          <p:nvPr/>
        </p:nvPicPr>
        <p:blipFill>
          <a:blip r:embed="rId3">
            <a:clrChange>
              <a:clrFrom>
                <a:srgbClr val="FFFFFF"/>
              </a:clrFrom>
              <a:clrTo>
                <a:srgbClr val="FFFFFF">
                  <a:alpha val="0"/>
                </a:srgbClr>
              </a:clrTo>
            </a:clrChange>
            <a:lum bright="100000" contrast="-100000"/>
          </a:blip>
          <a:srcRect/>
          <a:stretch>
            <a:fillRect/>
          </a:stretch>
        </p:blipFill>
        <p:spPr bwMode="auto">
          <a:xfrm>
            <a:off x="198438" y="142875"/>
            <a:ext cx="944562" cy="1039813"/>
          </a:xfrm>
          <a:prstGeom prst="rect">
            <a:avLst/>
          </a:prstGeom>
          <a:noFill/>
          <a:ln w="9525">
            <a:noFill/>
            <a:miter lim="800000"/>
            <a:headEnd/>
            <a:tailEnd/>
          </a:ln>
        </p:spPr>
      </p:pic>
      <p:pic>
        <p:nvPicPr>
          <p:cNvPr id="28679" name="Immagine 3"/>
          <p:cNvPicPr>
            <a:picLocks noChangeAspect="1"/>
          </p:cNvPicPr>
          <p:nvPr/>
        </p:nvPicPr>
        <p:blipFill>
          <a:blip r:embed="rId4"/>
          <a:srcRect/>
          <a:stretch>
            <a:fillRect/>
          </a:stretch>
        </p:blipFill>
        <p:spPr bwMode="auto">
          <a:xfrm>
            <a:off x="7705725" y="71438"/>
            <a:ext cx="1152525" cy="1047750"/>
          </a:xfrm>
          <a:prstGeom prst="rect">
            <a:avLst/>
          </a:prstGeom>
          <a:noFill/>
          <a:ln w="9525">
            <a:noFill/>
            <a:miter lim="800000"/>
            <a:headEnd/>
            <a:tailEnd/>
          </a:ln>
        </p:spPr>
      </p:pic>
      <p:pic>
        <p:nvPicPr>
          <p:cNvPr id="14342" name="Immagine 9"/>
          <p:cNvPicPr>
            <a:picLocks noChangeAspect="1"/>
          </p:cNvPicPr>
          <p:nvPr/>
        </p:nvPicPr>
        <p:blipFill>
          <a:blip r:embed="rId5">
            <a:clrChange>
              <a:clrFrom>
                <a:srgbClr val="581C00"/>
              </a:clrFrom>
              <a:clrTo>
                <a:srgbClr val="581C00">
                  <a:alpha val="0"/>
                </a:srgbClr>
              </a:clrTo>
            </a:clrChange>
          </a:blip>
          <a:srcRect/>
          <a:stretch>
            <a:fillRect/>
          </a:stretch>
        </p:blipFill>
        <p:spPr bwMode="auto">
          <a:xfrm>
            <a:off x="3060700" y="2801938"/>
            <a:ext cx="2654300" cy="91281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1" name="CasellaDiTesto 10"/>
          <p:cNvSpPr txBox="1"/>
          <p:nvPr/>
        </p:nvSpPr>
        <p:spPr>
          <a:xfrm>
            <a:off x="2590800" y="3903653"/>
            <a:ext cx="3809999" cy="954107"/>
          </a:xfrm>
          <a:prstGeom prst="rect">
            <a:avLst/>
          </a:prstGeom>
          <a:noFill/>
          <a:effectLst>
            <a:outerShdw blurRad="50800" dist="38100" dir="13500000" algn="br" rotWithShape="0">
              <a:prstClr val="black">
                <a:alpha val="40000"/>
              </a:prstClr>
            </a:outerShdw>
          </a:effectLst>
        </p:spPr>
        <p:txBody>
          <a:bodyPr wrap="square">
            <a:spAutoFit/>
          </a:bodyPr>
          <a:lstStyle/>
          <a:p>
            <a:pPr>
              <a:defRPr/>
            </a:pPr>
            <a:r>
              <a:rPr lang="it-IT"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haroni" pitchFamily="2" charset="-79"/>
                <a:cs typeface="Aharoni" pitchFamily="2" charset="-79"/>
              </a:rPr>
              <a:t>      SARTEANO</a:t>
            </a:r>
          </a:p>
          <a:p>
            <a:pPr>
              <a:defRPr/>
            </a:pPr>
            <a:r>
              <a:rPr lang="it-IT"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haroni" pitchFamily="2" charset="-79"/>
                <a:cs typeface="Aharoni" pitchFamily="2" charset="-79"/>
              </a:rPr>
              <a:t> 8,9,10 APRILE 2014 </a:t>
            </a:r>
          </a:p>
        </p:txBody>
      </p:sp>
      <p:sp>
        <p:nvSpPr>
          <p:cNvPr id="10" name="Rettangolo 9"/>
          <p:cNvSpPr/>
          <p:nvPr/>
        </p:nvSpPr>
        <p:spPr>
          <a:xfrm>
            <a:off x="1214414" y="5568751"/>
            <a:ext cx="6572296" cy="646331"/>
          </a:xfrm>
          <a:prstGeom prst="rect">
            <a:avLst/>
          </a:prstGeom>
          <a:scene3d>
            <a:camera prst="perspectiveRelaxedModerately"/>
            <a:lightRig rig="threePt" dir="t"/>
          </a:scene3d>
        </p:spPr>
        <p:txBody>
          <a:bodyPr>
            <a:spAutoFit/>
          </a:bodyPr>
          <a:lstStyle/>
          <a:p>
            <a:pPr algn="ctr">
              <a:defRPr/>
            </a:pPr>
            <a:r>
              <a:rPr lang="it-IT" b="1" dirty="0">
                <a:solidFill>
                  <a:schemeClr val="bg1"/>
                </a:solidFill>
                <a:latin typeface="Book Antiqua" pitchFamily="18" charset="0"/>
              </a:rPr>
              <a:t>GRAZIE PER L’ATTENZIONE</a:t>
            </a:r>
          </a:p>
          <a:p>
            <a:pPr algn="ctr">
              <a:defRPr/>
            </a:pPr>
            <a:r>
              <a:rPr lang="it-IT" b="1" dirty="0">
                <a:solidFill>
                  <a:schemeClr val="bg1"/>
                </a:solidFill>
                <a:latin typeface="Book Antiqua" pitchFamily="18" charset="0"/>
              </a:rPr>
              <a:t>Marta Proietti, Ufficio Comunicazione </a:t>
            </a:r>
            <a:r>
              <a:rPr lang="it-IT" b="1" dirty="0" err="1">
                <a:solidFill>
                  <a:schemeClr val="bg1"/>
                </a:solidFill>
                <a:latin typeface="Book Antiqua" pitchFamily="18" charset="0"/>
              </a:rPr>
              <a:t>Agis</a:t>
            </a:r>
            <a:endParaRPr lang="it-IT" b="1" dirty="0">
              <a:solidFill>
                <a:schemeClr val="bg1"/>
              </a:solidFill>
              <a:latin typeface="Book Antiqu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ttangolo 1"/>
          <p:cNvSpPr>
            <a:spLocks noChangeArrowheads="1"/>
          </p:cNvSpPr>
          <p:nvPr/>
        </p:nvSpPr>
        <p:spPr bwMode="auto">
          <a:xfrm>
            <a:off x="355600" y="428625"/>
            <a:ext cx="8353425" cy="5724644"/>
          </a:xfrm>
          <a:prstGeom prst="rect">
            <a:avLst/>
          </a:prstGeom>
          <a:noFill/>
          <a:ln w="9525">
            <a:noFill/>
            <a:miter lim="800000"/>
            <a:headEnd/>
            <a:tailEnd/>
          </a:ln>
        </p:spPr>
        <p:txBody>
          <a:bodyPr>
            <a:spAutoFit/>
          </a:bodyPr>
          <a:lstStyle/>
          <a:p>
            <a:pPr algn="ctr"/>
            <a:r>
              <a:rPr lang="it-IT" sz="1400" b="1" dirty="0">
                <a:latin typeface="Book Antiqua" pitchFamily="18" charset="0"/>
              </a:rPr>
              <a:t> QUESTIONARIO QUALITATIVO SULLA  COMUNICAZIONE, PROMOZIONE E SERVIZI</a:t>
            </a:r>
          </a:p>
          <a:p>
            <a:pPr algn="ctr"/>
            <a:r>
              <a:rPr lang="it-IT" sz="1400" b="1" dirty="0">
                <a:latin typeface="Book Antiqua" pitchFamily="18" charset="0"/>
              </a:rPr>
              <a:t>DELLE SALE CINEMATOGRAFICHE</a:t>
            </a:r>
          </a:p>
          <a:p>
            <a:pPr algn="ctr"/>
            <a:endParaRPr lang="it-IT" sz="800" b="1" dirty="0">
              <a:latin typeface="Book Antiqua" pitchFamily="18" charset="0"/>
            </a:endParaRPr>
          </a:p>
          <a:p>
            <a:pPr algn="ctr"/>
            <a:r>
              <a:rPr lang="it-IT" sz="1400" b="1" dirty="0">
                <a:latin typeface="Book Antiqua" pitchFamily="18" charset="0"/>
              </a:rPr>
              <a:t>FINALITA’</a:t>
            </a:r>
          </a:p>
          <a:p>
            <a:pPr algn="ctr"/>
            <a:r>
              <a:rPr lang="it-IT" sz="1400" b="1" dirty="0">
                <a:latin typeface="Book Antiqua" pitchFamily="18" charset="0"/>
              </a:rPr>
              <a:t>“Una volta bastava alzare la saracinesca per avere il cinema pieno: oggi non è più così”</a:t>
            </a:r>
          </a:p>
          <a:p>
            <a:pPr algn="ctr"/>
            <a:endParaRPr lang="it-IT" sz="1400" dirty="0">
              <a:latin typeface="Book Antiqua" pitchFamily="18" charset="0"/>
            </a:endParaRPr>
          </a:p>
          <a:p>
            <a:pPr algn="ctr"/>
            <a:r>
              <a:rPr lang="it-IT" sz="1400" dirty="0">
                <a:latin typeface="Book Antiqua" pitchFamily="18" charset="0"/>
              </a:rPr>
              <a:t>Spesso tra gli esercenti cinematografici si è sentita pronunciare questa frase. Oggi la concorrenza nei confronti della sala è sempre più forte: dalla tv all’home video, dal video on </a:t>
            </a:r>
            <a:r>
              <a:rPr lang="it-IT" sz="1400" dirty="0" err="1">
                <a:latin typeface="Book Antiqua" pitchFamily="18" charset="0"/>
              </a:rPr>
              <a:t>demand</a:t>
            </a:r>
            <a:r>
              <a:rPr lang="it-IT" sz="1400" dirty="0">
                <a:latin typeface="Book Antiqua" pitchFamily="18" charset="0"/>
              </a:rPr>
              <a:t> allo streaming.</a:t>
            </a:r>
          </a:p>
          <a:p>
            <a:pPr algn="ctr"/>
            <a:endParaRPr lang="it-IT" sz="1400" dirty="0">
              <a:latin typeface="Book Antiqua" pitchFamily="18" charset="0"/>
            </a:endParaRPr>
          </a:p>
          <a:p>
            <a:pPr algn="ctr"/>
            <a:r>
              <a:rPr lang="it-IT" sz="1400" b="1" dirty="0">
                <a:latin typeface="Book Antiqua" pitchFamily="18" charset="0"/>
              </a:rPr>
              <a:t>Non è più sufficiente proiettare un film. Bisogna conoscere e saper andare incontro al pubblico</a:t>
            </a:r>
          </a:p>
          <a:p>
            <a:pPr algn="ctr"/>
            <a:endParaRPr lang="it-IT" sz="1400" dirty="0">
              <a:latin typeface="Book Antiqua" pitchFamily="18" charset="0"/>
            </a:endParaRPr>
          </a:p>
          <a:p>
            <a:pPr algn="ctr"/>
            <a:r>
              <a:rPr lang="it-IT" sz="1400" dirty="0">
                <a:latin typeface="Book Antiqua" pitchFamily="18" charset="0"/>
              </a:rPr>
              <a:t>Per fare ciò occorre essere preparati a:</a:t>
            </a:r>
          </a:p>
          <a:p>
            <a:pPr algn="ctr"/>
            <a:r>
              <a:rPr lang="it-IT" sz="1400" b="1" dirty="0">
                <a:latin typeface="Book Antiqua" pitchFamily="18" charset="0"/>
              </a:rPr>
              <a:t>comunicare</a:t>
            </a:r>
            <a:r>
              <a:rPr lang="it-IT" sz="1400" dirty="0">
                <a:latin typeface="Book Antiqua" pitchFamily="18" charset="0"/>
              </a:rPr>
              <a:t> e </a:t>
            </a:r>
            <a:r>
              <a:rPr lang="it-IT" sz="1400" b="1" dirty="0">
                <a:latin typeface="Book Antiqua" pitchFamily="18" charset="0"/>
              </a:rPr>
              <a:t>promuovere</a:t>
            </a:r>
            <a:r>
              <a:rPr lang="it-IT" sz="1400" dirty="0">
                <a:latin typeface="Book Antiqua" pitchFamily="18" charset="0"/>
              </a:rPr>
              <a:t> la sala e la sua offerta</a:t>
            </a:r>
          </a:p>
          <a:p>
            <a:pPr algn="ctr"/>
            <a:r>
              <a:rPr lang="it-IT" sz="1400" dirty="0">
                <a:latin typeface="Book Antiqua" pitchFamily="18" charset="0"/>
              </a:rPr>
              <a:t>offrire </a:t>
            </a:r>
            <a:r>
              <a:rPr lang="it-IT" sz="1400" b="1" dirty="0">
                <a:latin typeface="Book Antiqua" pitchFamily="18" charset="0"/>
              </a:rPr>
              <a:t>servizi </a:t>
            </a:r>
            <a:r>
              <a:rPr lang="it-IT" sz="1400" dirty="0">
                <a:latin typeface="Book Antiqua" pitchFamily="18" charset="0"/>
              </a:rPr>
              <a:t>innovativi e </a:t>
            </a:r>
            <a:r>
              <a:rPr lang="it-IT" sz="1400" b="1" dirty="0">
                <a:latin typeface="Book Antiqua" pitchFamily="18" charset="0"/>
              </a:rPr>
              <a:t>contenuti</a:t>
            </a:r>
            <a:r>
              <a:rPr lang="it-IT" sz="1400" dirty="0">
                <a:latin typeface="Book Antiqua" pitchFamily="18" charset="0"/>
              </a:rPr>
              <a:t> diversificati </a:t>
            </a:r>
          </a:p>
          <a:p>
            <a:pPr algn="ctr"/>
            <a:r>
              <a:rPr lang="it-IT" sz="1400" dirty="0">
                <a:latin typeface="Book Antiqua" pitchFamily="18" charset="0"/>
              </a:rPr>
              <a:t>così da rendere “l’andare al cinema”  un’esperienza unica da condividere</a:t>
            </a:r>
          </a:p>
          <a:p>
            <a:pPr algn="ctr"/>
            <a:r>
              <a:rPr lang="it-IT" sz="1400" dirty="0">
                <a:latin typeface="Book Antiqua" pitchFamily="18" charset="0"/>
              </a:rPr>
              <a:t>  </a:t>
            </a:r>
          </a:p>
          <a:p>
            <a:pPr algn="ctr"/>
            <a:r>
              <a:rPr lang="it-IT" sz="1400" dirty="0">
                <a:latin typeface="Book Antiqua" pitchFamily="18" charset="0"/>
              </a:rPr>
              <a:t>Partendo da questa consapevolezza, l’ANEC ha svolto un’indagine tra i propri associati sottoponendo un questionario dettagliato ad un campione </a:t>
            </a:r>
            <a:r>
              <a:rPr lang="it-IT" sz="1400" dirty="0" smtClean="0">
                <a:latin typeface="Book Antiqua" pitchFamily="18" charset="0"/>
              </a:rPr>
              <a:t>per individuare </a:t>
            </a:r>
            <a:r>
              <a:rPr lang="it-IT" sz="1400" dirty="0">
                <a:latin typeface="Book Antiqua" pitchFamily="18" charset="0"/>
              </a:rPr>
              <a:t>le linee di tendenza relative alla comunicazione, promozione e servizi offerti agli spettatori. </a:t>
            </a:r>
          </a:p>
          <a:p>
            <a:pPr algn="ctr"/>
            <a:endParaRPr lang="it-IT" sz="1400" dirty="0">
              <a:latin typeface="Book Antiqua" pitchFamily="18" charset="0"/>
            </a:endParaRPr>
          </a:p>
          <a:p>
            <a:pPr algn="ctr"/>
            <a:r>
              <a:rPr lang="it-IT" sz="1400" dirty="0">
                <a:latin typeface="Book Antiqua" pitchFamily="18" charset="0"/>
              </a:rPr>
              <a:t>Con i primi risultati del questionario, l’Associazione vuole aprire una riflessione su come rendere più efficace il lavoro svolto dagli esercenti, attraverso il contributo di professionisti ed esperienze di operatori del settore. </a:t>
            </a:r>
          </a:p>
          <a:p>
            <a:pPr algn="ctr"/>
            <a:endParaRPr lang="it-IT" sz="800" dirty="0">
              <a:latin typeface="Book Antiqua" pitchFamily="18" charset="0"/>
            </a:endParaRPr>
          </a:p>
          <a:p>
            <a:pPr algn="ctr"/>
            <a:r>
              <a:rPr lang="it-IT" sz="1400" dirty="0">
                <a:latin typeface="Book Antiqua" pitchFamily="18" charset="0"/>
              </a:rPr>
              <a:t> Hanno risposto al questionario 74 esercizi: </a:t>
            </a:r>
          </a:p>
          <a:p>
            <a:pPr algn="ctr"/>
            <a:r>
              <a:rPr lang="it-IT" sz="1400" dirty="0">
                <a:latin typeface="Book Antiqua" pitchFamily="18" charset="0"/>
              </a:rPr>
              <a:t>42 </a:t>
            </a:r>
            <a:r>
              <a:rPr lang="it-IT" sz="1400" dirty="0" err="1">
                <a:latin typeface="Book Antiqua" pitchFamily="18" charset="0"/>
              </a:rPr>
              <a:t>monoschermo</a:t>
            </a:r>
            <a:r>
              <a:rPr lang="it-IT" sz="1400" dirty="0">
                <a:latin typeface="Book Antiqua" pitchFamily="18" charset="0"/>
              </a:rPr>
              <a:t>, 27 multisala, 5 multiplex per un totale di 182 schermi</a:t>
            </a:r>
          </a:p>
          <a:p>
            <a:pPr algn="ctr"/>
            <a:r>
              <a:rPr lang="it-IT" sz="1400" dirty="0">
                <a:latin typeface="Book Antiqua" pitchFamily="18" charset="0"/>
              </a:rPr>
              <a:t> </a:t>
            </a:r>
          </a:p>
        </p:txBody>
      </p:sp>
      <p:pic>
        <p:nvPicPr>
          <p:cNvPr id="15362" name="Immagine 2" descr="1924385_logo ANEC.jpg"/>
          <p:cNvPicPr>
            <a:picLocks noChangeAspect="1"/>
          </p:cNvPicPr>
          <p:nvPr/>
        </p:nvPicPr>
        <p:blipFill>
          <a:blip r:embed="rId3">
            <a:clrChange>
              <a:clrFrom>
                <a:srgbClr val="FFFFFF"/>
              </a:clrFrom>
              <a:clrTo>
                <a:srgbClr val="FFFFFF">
                  <a:alpha val="0"/>
                </a:srgbClr>
              </a:clrTo>
            </a:clrChange>
            <a:grayscl/>
            <a:biLevel thresh="50000"/>
          </a:blip>
          <a:srcRect/>
          <a:stretch>
            <a:fillRect/>
          </a:stretch>
        </p:blipFill>
        <p:spPr bwMode="auto">
          <a:xfrm>
            <a:off x="1546225" y="6381750"/>
            <a:ext cx="288925" cy="292100"/>
          </a:xfrm>
          <a:prstGeom prst="rect">
            <a:avLst/>
          </a:prstGeom>
          <a:noFill/>
          <a:ln w="9525">
            <a:noFill/>
            <a:miter lim="800000"/>
            <a:headEnd/>
            <a:tailEnd/>
          </a:ln>
        </p:spPr>
      </p:pic>
      <p:pic>
        <p:nvPicPr>
          <p:cNvPr id="15363" name="Immagine 3"/>
          <p:cNvPicPr>
            <a:picLocks noChangeAspect="1"/>
          </p:cNvPicPr>
          <p:nvPr/>
        </p:nvPicPr>
        <p:blipFill>
          <a:blip r:embed="rId4"/>
          <a:srcRect/>
          <a:stretch>
            <a:fillRect/>
          </a:stretch>
        </p:blipFill>
        <p:spPr bwMode="auto">
          <a:xfrm>
            <a:off x="7280275" y="6381750"/>
            <a:ext cx="315913" cy="287338"/>
          </a:xfrm>
          <a:prstGeom prst="rect">
            <a:avLst/>
          </a:prstGeom>
          <a:noFill/>
          <a:ln w="9525">
            <a:noFill/>
            <a:miter lim="800000"/>
            <a:headEnd/>
            <a:tailEnd/>
          </a:ln>
        </p:spPr>
      </p:pic>
      <p:sp>
        <p:nvSpPr>
          <p:cNvPr id="15364" name="Rettangolo 4"/>
          <p:cNvSpPr>
            <a:spLocks noChangeArrowheads="1"/>
          </p:cNvSpPr>
          <p:nvPr/>
        </p:nvSpPr>
        <p:spPr bwMode="auto">
          <a:xfrm>
            <a:off x="2051050" y="6361113"/>
            <a:ext cx="5070475" cy="307975"/>
          </a:xfrm>
          <a:prstGeom prst="rect">
            <a:avLst/>
          </a:prstGeom>
          <a:noFill/>
          <a:ln w="9525">
            <a:noFill/>
            <a:miter lim="800000"/>
            <a:headEnd/>
            <a:tailEnd/>
          </a:ln>
        </p:spPr>
        <p:txBody>
          <a:bodyPr>
            <a:spAutoFit/>
          </a:bodyPr>
          <a:lstStyle/>
          <a:p>
            <a:r>
              <a:rPr lang="it-IT" sz="1400" b="1">
                <a:latin typeface="Aharoni" pitchFamily="2" charset="-79"/>
                <a:cs typeface="Aharoni" pitchFamily="2" charset="-79"/>
              </a:rPr>
              <a:t>ECONOMIA  E SVILUPPO DELLA SALA CINEMATOGRAFICA</a:t>
            </a:r>
            <a:endParaRPr lang="it-IT" sz="1400"/>
          </a:p>
        </p:txBody>
      </p:sp>
      <p:sp>
        <p:nvSpPr>
          <p:cNvPr id="6" name="Segnaposto numero diapositiva 5"/>
          <p:cNvSpPr>
            <a:spLocks noGrp="1"/>
          </p:cNvSpPr>
          <p:nvPr>
            <p:ph type="sldNum" sz="quarter" idx="12"/>
          </p:nvPr>
        </p:nvSpPr>
        <p:spPr>
          <a:xfrm>
            <a:off x="8072438" y="6429375"/>
            <a:ext cx="185737" cy="190500"/>
          </a:xfrm>
        </p:spPr>
        <p:txBody>
          <a:bodyPr/>
          <a:lstStyle/>
          <a:p>
            <a:pPr algn="l">
              <a:defRPr/>
            </a:pPr>
            <a:r>
              <a:rPr lang="it-IT" sz="1600" dirty="0">
                <a:solidFill>
                  <a:schemeClr val="tx1"/>
                </a:solidFill>
              </a:rPr>
              <a:t>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755576" y="1052736"/>
            <a:ext cx="7560840" cy="4185761"/>
          </a:xfrm>
          <a:prstGeom prst="rect">
            <a:avLst/>
          </a:prstGeom>
          <a:ln w="28575">
            <a:solidFill>
              <a:schemeClr val="accent1"/>
            </a:solidFill>
          </a:ln>
        </p:spPr>
        <p:style>
          <a:lnRef idx="0">
            <a:scrgbClr r="0" g="0" b="0"/>
          </a:lnRef>
          <a:fillRef idx="1003">
            <a:schemeClr val="lt2"/>
          </a:fillRef>
          <a:effectRef idx="0">
            <a:scrgbClr r="0" g="0" b="0"/>
          </a:effectRef>
          <a:fontRef idx="major"/>
        </p:style>
        <p:txBody>
          <a:bodyPr>
            <a:spAutoFit/>
          </a:bodyPr>
          <a:lstStyle/>
          <a:p>
            <a:pPr algn="ctr">
              <a:defRPr/>
            </a:pPr>
            <a:r>
              <a:rPr lang="it-IT" sz="1400" b="1" dirty="0">
                <a:latin typeface="Book Antiqua" pitchFamily="18" charset="0"/>
              </a:rPr>
              <a:t>1.MEZZI DI COMUNICAZIONE</a:t>
            </a:r>
            <a:endParaRPr lang="it-IT" sz="1400" dirty="0">
              <a:latin typeface="Book Antiqua" pitchFamily="18" charset="0"/>
            </a:endParaRPr>
          </a:p>
          <a:p>
            <a:pPr>
              <a:defRPr/>
            </a:pPr>
            <a:r>
              <a:rPr lang="it-IT" sz="1400" b="1" dirty="0">
                <a:latin typeface="Book Antiqua" pitchFamily="18" charset="0"/>
              </a:rPr>
              <a:t> </a:t>
            </a:r>
            <a:endParaRPr lang="it-IT" sz="1400" dirty="0">
              <a:latin typeface="Book Antiqua" pitchFamily="18" charset="0"/>
            </a:endParaRPr>
          </a:p>
          <a:p>
            <a:pPr algn="ctr">
              <a:defRPr/>
            </a:pPr>
            <a:r>
              <a:rPr lang="it-IT" sz="1400" b="1" dirty="0">
                <a:latin typeface="Book Antiqua" pitchFamily="18" charset="0"/>
              </a:rPr>
              <a:t> Internet</a:t>
            </a:r>
            <a:endParaRPr lang="it-IT" sz="1400" dirty="0">
              <a:latin typeface="Book Antiqua" pitchFamily="18" charset="0"/>
            </a:endParaRPr>
          </a:p>
          <a:p>
            <a:pPr algn="ctr">
              <a:defRPr/>
            </a:pPr>
            <a:endParaRPr lang="it-IT" sz="1400" dirty="0">
              <a:latin typeface="Book Antiqua" pitchFamily="18" charset="0"/>
            </a:endParaRPr>
          </a:p>
          <a:p>
            <a:pPr algn="ctr">
              <a:defRPr/>
            </a:pPr>
            <a:r>
              <a:rPr lang="it-IT" sz="1400" dirty="0">
                <a:latin typeface="Book Antiqua" pitchFamily="18" charset="0"/>
              </a:rPr>
              <a:t>Percentuale delle sale cinematografiche che utilizzano Internet e i social media:</a:t>
            </a:r>
          </a:p>
          <a:p>
            <a:pPr>
              <a:defRPr/>
            </a:pPr>
            <a:r>
              <a:rPr lang="it-IT" sz="1400" dirty="0">
                <a:latin typeface="Book Antiqua" pitchFamily="18" charset="0"/>
              </a:rPr>
              <a:t>	</a:t>
            </a:r>
            <a:r>
              <a:rPr lang="it-IT" sz="1400" b="1" dirty="0">
                <a:latin typeface="Book Antiqua" pitchFamily="18" charset="0"/>
              </a:rPr>
              <a:t>Sito Internet				90%</a:t>
            </a:r>
            <a:endParaRPr lang="it-IT" sz="1400" dirty="0">
              <a:latin typeface="Book Antiqua" pitchFamily="18" charset="0"/>
            </a:endParaRPr>
          </a:p>
          <a:p>
            <a:pPr>
              <a:defRPr/>
            </a:pPr>
            <a:r>
              <a:rPr lang="it-IT" sz="1400" b="1" dirty="0">
                <a:latin typeface="Book Antiqua" pitchFamily="18" charset="0"/>
              </a:rPr>
              <a:t>	</a:t>
            </a:r>
            <a:r>
              <a:rPr lang="it-IT" sz="1400" b="1" dirty="0" err="1">
                <a:latin typeface="Book Antiqua" pitchFamily="18" charset="0"/>
              </a:rPr>
              <a:t>Facebook</a:t>
            </a:r>
            <a:r>
              <a:rPr lang="it-IT" sz="1400" b="1" dirty="0">
                <a:latin typeface="Book Antiqua" pitchFamily="18" charset="0"/>
              </a:rPr>
              <a:t>					86%</a:t>
            </a:r>
            <a:endParaRPr lang="it-IT" sz="1400" dirty="0">
              <a:latin typeface="Book Antiqua" pitchFamily="18" charset="0"/>
            </a:endParaRPr>
          </a:p>
          <a:p>
            <a:pPr>
              <a:defRPr/>
            </a:pPr>
            <a:r>
              <a:rPr lang="it-IT" sz="1400" b="1" dirty="0">
                <a:latin typeface="Book Antiqua" pitchFamily="18" charset="0"/>
              </a:rPr>
              <a:t>	</a:t>
            </a:r>
            <a:r>
              <a:rPr lang="it-IT" sz="1400" b="1" dirty="0" err="1">
                <a:latin typeface="Book Antiqua" pitchFamily="18" charset="0"/>
              </a:rPr>
              <a:t>Twitter</a:t>
            </a:r>
            <a:r>
              <a:rPr lang="it-IT" sz="1400" b="1" dirty="0">
                <a:latin typeface="Book Antiqua" pitchFamily="18" charset="0"/>
              </a:rPr>
              <a:t>					28%</a:t>
            </a:r>
            <a:endParaRPr lang="it-IT" sz="1400" dirty="0">
              <a:latin typeface="Book Antiqua" pitchFamily="18" charset="0"/>
            </a:endParaRPr>
          </a:p>
          <a:p>
            <a:pPr>
              <a:defRPr/>
            </a:pPr>
            <a:r>
              <a:rPr lang="it-IT" sz="1400" b="1" dirty="0">
                <a:latin typeface="Book Antiqua" pitchFamily="18" charset="0"/>
              </a:rPr>
              <a:t>	</a:t>
            </a:r>
            <a:r>
              <a:rPr lang="it-IT" sz="1400" b="1" dirty="0" err="1">
                <a:latin typeface="Book Antiqua" pitchFamily="18" charset="0"/>
              </a:rPr>
              <a:t>Youtube</a:t>
            </a:r>
            <a:r>
              <a:rPr lang="it-IT" sz="1400" b="1" dirty="0">
                <a:latin typeface="Book Antiqua" pitchFamily="18" charset="0"/>
              </a:rPr>
              <a:t>					17%</a:t>
            </a:r>
            <a:endParaRPr lang="it-IT" sz="1400" dirty="0">
              <a:latin typeface="Book Antiqua" pitchFamily="18" charset="0"/>
            </a:endParaRPr>
          </a:p>
          <a:p>
            <a:pPr>
              <a:defRPr/>
            </a:pPr>
            <a:r>
              <a:rPr lang="it-IT" sz="1400" dirty="0">
                <a:latin typeface="Book Antiqua" pitchFamily="18" charset="0"/>
              </a:rPr>
              <a:t>	</a:t>
            </a:r>
          </a:p>
          <a:p>
            <a:pPr>
              <a:defRPr/>
            </a:pPr>
            <a:r>
              <a:rPr lang="it-IT" sz="1400" dirty="0">
                <a:latin typeface="Book Antiqua" pitchFamily="18" charset="0"/>
              </a:rPr>
              <a:t>	Marginale l’utilizzo di altri social media (</a:t>
            </a:r>
            <a:r>
              <a:rPr lang="it-IT" sz="1400" b="1" dirty="0" err="1">
                <a:latin typeface="Book Antiqua" pitchFamily="18" charset="0"/>
              </a:rPr>
              <a:t>Instagram</a:t>
            </a:r>
            <a:r>
              <a:rPr lang="it-IT" sz="1400" b="1" dirty="0">
                <a:latin typeface="Book Antiqua" pitchFamily="18" charset="0"/>
              </a:rPr>
              <a:t>, </a:t>
            </a:r>
            <a:r>
              <a:rPr lang="it-IT" sz="1400" b="1" dirty="0" err="1">
                <a:latin typeface="Book Antiqua" pitchFamily="18" charset="0"/>
              </a:rPr>
              <a:t>Foursquare</a:t>
            </a:r>
            <a:r>
              <a:rPr lang="it-IT" sz="1400" b="1" dirty="0">
                <a:latin typeface="Book Antiqua" pitchFamily="18" charset="0"/>
              </a:rPr>
              <a:t>, Google+)</a:t>
            </a:r>
            <a:endParaRPr lang="it-IT" sz="1400" dirty="0">
              <a:latin typeface="Book Antiqua" pitchFamily="18" charset="0"/>
            </a:endParaRPr>
          </a:p>
          <a:p>
            <a:pPr>
              <a:defRPr/>
            </a:pPr>
            <a:r>
              <a:rPr lang="it-IT" sz="1400" dirty="0">
                <a:latin typeface="Book Antiqua" pitchFamily="18" charset="0"/>
              </a:rPr>
              <a:t>	</a:t>
            </a:r>
            <a:r>
              <a:rPr lang="it-IT" sz="1400" b="1" dirty="0">
                <a:latin typeface="Book Antiqua" pitchFamily="18" charset="0"/>
              </a:rPr>
              <a:t>Newsletter					69%</a:t>
            </a:r>
            <a:endParaRPr lang="it-IT" sz="1400" dirty="0">
              <a:latin typeface="Book Antiqua" pitchFamily="18" charset="0"/>
            </a:endParaRPr>
          </a:p>
          <a:p>
            <a:pPr>
              <a:defRPr/>
            </a:pPr>
            <a:r>
              <a:rPr lang="it-IT" sz="1400" b="1" dirty="0">
                <a:latin typeface="Book Antiqua" pitchFamily="18" charset="0"/>
              </a:rPr>
              <a:t>	</a:t>
            </a:r>
            <a:r>
              <a:rPr lang="it-IT" sz="1400" b="1" dirty="0" err="1">
                <a:latin typeface="Book Antiqua" pitchFamily="18" charset="0"/>
              </a:rPr>
              <a:t>App</a:t>
            </a:r>
            <a:r>
              <a:rPr lang="it-IT" sz="1400" b="1" dirty="0">
                <a:latin typeface="Book Antiqua" pitchFamily="18" charset="0"/>
              </a:rPr>
              <a:t>					17%</a:t>
            </a:r>
            <a:endParaRPr lang="it-IT" sz="1400" dirty="0">
              <a:latin typeface="Book Antiqua" pitchFamily="18" charset="0"/>
            </a:endParaRPr>
          </a:p>
          <a:p>
            <a:pPr algn="just">
              <a:defRPr/>
            </a:pPr>
            <a:r>
              <a:rPr lang="it-IT" sz="1400" dirty="0">
                <a:latin typeface="Book Antiqua" pitchFamily="18" charset="0"/>
              </a:rPr>
              <a:t>        	(cinema in centri piccoli* 12%, in centri medi** 13%, in centri grandi*** 23%)</a:t>
            </a:r>
          </a:p>
          <a:p>
            <a:pPr>
              <a:defRPr/>
            </a:pPr>
            <a:r>
              <a:rPr lang="it-IT" sz="1400" dirty="0">
                <a:latin typeface="Book Antiqua" pitchFamily="18" charset="0"/>
              </a:rPr>
              <a:t>	</a:t>
            </a:r>
          </a:p>
          <a:p>
            <a:pPr>
              <a:defRPr/>
            </a:pPr>
            <a:r>
              <a:rPr lang="it-IT" sz="1400" dirty="0">
                <a:latin typeface="Book Antiqua" pitchFamily="18" charset="0"/>
              </a:rPr>
              <a:t>	Marginale l’utilizzo di </a:t>
            </a:r>
            <a:r>
              <a:rPr lang="it-IT" sz="1400" b="1" dirty="0">
                <a:latin typeface="Book Antiqua" pitchFamily="18" charset="0"/>
              </a:rPr>
              <a:t>Blog, Community e Forum</a:t>
            </a:r>
            <a:endParaRPr lang="it-IT" sz="1400" b="1" i="1" dirty="0">
              <a:latin typeface="Book Antiqua" pitchFamily="18" charset="0"/>
            </a:endParaRPr>
          </a:p>
          <a:p>
            <a:pPr>
              <a:defRPr/>
            </a:pPr>
            <a:r>
              <a:rPr lang="it-IT" sz="1400" b="1" i="1" dirty="0">
                <a:latin typeface="Book Antiqua" pitchFamily="18" charset="0"/>
              </a:rPr>
              <a:t>	</a:t>
            </a:r>
          </a:p>
          <a:p>
            <a:pPr algn="ctr">
              <a:defRPr/>
            </a:pPr>
            <a:r>
              <a:rPr lang="it-IT" sz="1400" i="1" dirty="0">
                <a:latin typeface="Book Antiqua" pitchFamily="18" charset="0"/>
              </a:rPr>
              <a:t>*fino a </a:t>
            </a:r>
            <a:r>
              <a:rPr lang="it-IT" sz="1400" i="1" dirty="0" smtClean="0">
                <a:latin typeface="Book Antiqua" pitchFamily="18" charset="0"/>
              </a:rPr>
              <a:t>40 </a:t>
            </a:r>
            <a:r>
              <a:rPr lang="it-IT" sz="1400" i="1" dirty="0">
                <a:latin typeface="Book Antiqua" pitchFamily="18" charset="0"/>
              </a:rPr>
              <a:t>mila abitanti	**da </a:t>
            </a:r>
            <a:r>
              <a:rPr lang="it-IT" sz="1400" i="1" dirty="0" smtClean="0">
                <a:latin typeface="Book Antiqua" pitchFamily="18" charset="0"/>
              </a:rPr>
              <a:t>40 </a:t>
            </a:r>
            <a:r>
              <a:rPr lang="it-IT" sz="1400" i="1" dirty="0">
                <a:latin typeface="Book Antiqua" pitchFamily="18" charset="0"/>
              </a:rPr>
              <a:t>mila a 200 mila abitanti    ***oltre 200 mila abitanti</a:t>
            </a:r>
            <a:endParaRPr lang="it-IT" sz="1400" dirty="0">
              <a:latin typeface="Book Antiqua" pitchFamily="18" charset="0"/>
            </a:endParaRPr>
          </a:p>
          <a:p>
            <a:pPr algn="ctr">
              <a:defRPr/>
            </a:pPr>
            <a:r>
              <a:rPr lang="it-IT" sz="1400" dirty="0">
                <a:latin typeface="Book Antiqua" pitchFamily="18" charset="0"/>
              </a:rPr>
              <a:t> </a:t>
            </a:r>
          </a:p>
        </p:txBody>
      </p:sp>
      <p:pic>
        <p:nvPicPr>
          <p:cNvPr id="17412" name="Immagine 2" descr="1924385_logo ANEC.jpg"/>
          <p:cNvPicPr>
            <a:picLocks noChangeAspect="1"/>
          </p:cNvPicPr>
          <p:nvPr/>
        </p:nvPicPr>
        <p:blipFill>
          <a:blip r:embed="rId2">
            <a:clrChange>
              <a:clrFrom>
                <a:srgbClr val="FFFFFF"/>
              </a:clrFrom>
              <a:clrTo>
                <a:srgbClr val="FFFFFF">
                  <a:alpha val="0"/>
                </a:srgbClr>
              </a:clrTo>
            </a:clrChange>
            <a:grayscl/>
            <a:biLevel thresh="50000"/>
          </a:blip>
          <a:srcRect/>
          <a:stretch>
            <a:fillRect/>
          </a:stretch>
        </p:blipFill>
        <p:spPr bwMode="auto">
          <a:xfrm>
            <a:off x="1546225" y="6381750"/>
            <a:ext cx="288925" cy="292100"/>
          </a:xfrm>
          <a:prstGeom prst="rect">
            <a:avLst/>
          </a:prstGeom>
          <a:noFill/>
          <a:ln w="9525">
            <a:noFill/>
            <a:miter lim="800000"/>
            <a:headEnd/>
            <a:tailEnd/>
          </a:ln>
        </p:spPr>
      </p:pic>
      <p:pic>
        <p:nvPicPr>
          <p:cNvPr id="17413" name="Immagine 3"/>
          <p:cNvPicPr>
            <a:picLocks noChangeAspect="1"/>
          </p:cNvPicPr>
          <p:nvPr/>
        </p:nvPicPr>
        <p:blipFill>
          <a:blip r:embed="rId3"/>
          <a:srcRect/>
          <a:stretch>
            <a:fillRect/>
          </a:stretch>
        </p:blipFill>
        <p:spPr bwMode="auto">
          <a:xfrm>
            <a:off x="7280275" y="6381750"/>
            <a:ext cx="315913" cy="287338"/>
          </a:xfrm>
          <a:prstGeom prst="rect">
            <a:avLst/>
          </a:prstGeom>
          <a:noFill/>
          <a:ln w="9525">
            <a:noFill/>
            <a:miter lim="800000"/>
            <a:headEnd/>
            <a:tailEnd/>
          </a:ln>
        </p:spPr>
      </p:pic>
      <p:sp>
        <p:nvSpPr>
          <p:cNvPr id="17414" name="Rettangolo 4"/>
          <p:cNvSpPr>
            <a:spLocks noChangeArrowheads="1"/>
          </p:cNvSpPr>
          <p:nvPr/>
        </p:nvSpPr>
        <p:spPr bwMode="auto">
          <a:xfrm>
            <a:off x="2051050" y="6361113"/>
            <a:ext cx="5070475" cy="307975"/>
          </a:xfrm>
          <a:prstGeom prst="rect">
            <a:avLst/>
          </a:prstGeom>
          <a:noFill/>
          <a:ln w="9525">
            <a:noFill/>
            <a:miter lim="800000"/>
            <a:headEnd/>
            <a:tailEnd/>
          </a:ln>
        </p:spPr>
        <p:txBody>
          <a:bodyPr>
            <a:spAutoFit/>
          </a:bodyPr>
          <a:lstStyle/>
          <a:p>
            <a:r>
              <a:rPr lang="it-IT" sz="1400" b="1">
                <a:latin typeface="Aharoni" pitchFamily="2" charset="-79"/>
                <a:cs typeface="Aharoni" pitchFamily="2" charset="-79"/>
              </a:rPr>
              <a:t>ECONOMIA  E SVILUPPO DELLA SALA CINEMATOGRAFICA</a:t>
            </a:r>
            <a:endParaRPr lang="it-IT" sz="1400"/>
          </a:p>
        </p:txBody>
      </p:sp>
      <p:sp>
        <p:nvSpPr>
          <p:cNvPr id="9" name="Segnaposto numero diapositiva 5"/>
          <p:cNvSpPr>
            <a:spLocks noGrp="1"/>
          </p:cNvSpPr>
          <p:nvPr>
            <p:ph type="sldNum" sz="quarter" idx="12"/>
          </p:nvPr>
        </p:nvSpPr>
        <p:spPr>
          <a:xfrm>
            <a:off x="8101013" y="6381750"/>
            <a:ext cx="215900" cy="276225"/>
          </a:xfrm>
        </p:spPr>
        <p:txBody>
          <a:bodyPr/>
          <a:lstStyle/>
          <a:p>
            <a:pPr algn="l">
              <a:defRPr/>
            </a:pPr>
            <a:r>
              <a:rPr lang="it-IT" sz="1600" dirty="0">
                <a:solidFill>
                  <a:schemeClr val="tx1"/>
                </a:solidFill>
              </a:rPr>
              <a:t>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755576" y="548680"/>
            <a:ext cx="7560840" cy="5262979"/>
          </a:xfrm>
          <a:prstGeom prst="rect">
            <a:avLst/>
          </a:prstGeom>
          <a:ln w="28575">
            <a:solidFill>
              <a:schemeClr val="accent1"/>
            </a:solidFill>
          </a:ln>
        </p:spPr>
        <p:style>
          <a:lnRef idx="0">
            <a:scrgbClr r="0" g="0" b="0"/>
          </a:lnRef>
          <a:fillRef idx="1003">
            <a:schemeClr val="lt2"/>
          </a:fillRef>
          <a:effectRef idx="0">
            <a:scrgbClr r="0" g="0" b="0"/>
          </a:effectRef>
          <a:fontRef idx="major"/>
        </p:style>
        <p:txBody>
          <a:bodyPr>
            <a:spAutoFit/>
          </a:bodyPr>
          <a:lstStyle/>
          <a:p>
            <a:pPr algn="ctr"/>
            <a:r>
              <a:rPr lang="it-IT" sz="1400" b="1" dirty="0">
                <a:latin typeface="Book Antiqua" pitchFamily="18" charset="0"/>
                <a:cs typeface="Arial" charset="0"/>
              </a:rPr>
              <a:t>1.MEZZI </a:t>
            </a:r>
            <a:r>
              <a:rPr lang="it-IT" sz="1400" b="1" dirty="0" err="1">
                <a:latin typeface="Book Antiqua" pitchFamily="18" charset="0"/>
                <a:cs typeface="Arial" charset="0"/>
              </a:rPr>
              <a:t>DI</a:t>
            </a:r>
            <a:r>
              <a:rPr lang="it-IT" sz="1400" b="1" dirty="0">
                <a:latin typeface="Book Antiqua" pitchFamily="18" charset="0"/>
                <a:cs typeface="Arial" charset="0"/>
              </a:rPr>
              <a:t> COMUNICAZIONE</a:t>
            </a:r>
            <a:endParaRPr lang="it-IT" sz="1400" dirty="0">
              <a:latin typeface="Book Antiqua" pitchFamily="18" charset="0"/>
              <a:cs typeface="Arial" charset="0"/>
            </a:endParaRPr>
          </a:p>
          <a:p>
            <a:r>
              <a:rPr lang="it-IT" sz="1400" b="1" dirty="0">
                <a:latin typeface="Book Antiqua" pitchFamily="18" charset="0"/>
                <a:cs typeface="Arial" charset="0"/>
              </a:rPr>
              <a:t> </a:t>
            </a:r>
            <a:endParaRPr lang="it-IT" sz="1400" dirty="0">
              <a:latin typeface="Book Antiqua" pitchFamily="18" charset="0"/>
              <a:cs typeface="Arial" charset="0"/>
            </a:endParaRPr>
          </a:p>
          <a:p>
            <a:pPr algn="ctr"/>
            <a:r>
              <a:rPr lang="it-IT" sz="1400" b="1" dirty="0">
                <a:latin typeface="Book Antiqua" pitchFamily="18" charset="0"/>
                <a:cs typeface="Arial" charset="0"/>
              </a:rPr>
              <a:t>Canali tradizionali</a:t>
            </a:r>
          </a:p>
          <a:p>
            <a:pPr algn="ctr"/>
            <a:r>
              <a:rPr lang="it-IT" sz="1400" dirty="0">
                <a:latin typeface="Book Antiqua" pitchFamily="18" charset="0"/>
                <a:cs typeface="Arial" charset="0"/>
              </a:rPr>
              <a:t>Percentuale delle sale cinematografiche che utilizzano canali tradizionali:</a:t>
            </a:r>
          </a:p>
          <a:p>
            <a:r>
              <a:rPr lang="it-IT" sz="1400" b="1" dirty="0">
                <a:latin typeface="Book Antiqua" pitchFamily="18" charset="0"/>
                <a:cs typeface="Arial" charset="0"/>
              </a:rPr>
              <a:t>	</a:t>
            </a:r>
            <a:r>
              <a:rPr lang="it-IT" sz="1400" b="1" dirty="0" err="1">
                <a:latin typeface="Book Antiqua" pitchFamily="18" charset="0"/>
                <a:cs typeface="Arial" charset="0"/>
              </a:rPr>
              <a:t>Flyer\Pieghevoli</a:t>
            </a:r>
            <a:r>
              <a:rPr lang="it-IT" sz="1400" dirty="0">
                <a:latin typeface="Book Antiqua" pitchFamily="18" charset="0"/>
                <a:cs typeface="Arial" charset="0"/>
              </a:rPr>
              <a:t>			</a:t>
            </a:r>
            <a:r>
              <a:rPr lang="it-IT" sz="1400" b="1" dirty="0">
                <a:latin typeface="Book Antiqua" pitchFamily="18" charset="0"/>
                <a:cs typeface="Arial" charset="0"/>
              </a:rPr>
              <a:t>78%</a:t>
            </a:r>
          </a:p>
          <a:p>
            <a:r>
              <a:rPr lang="it-IT" sz="1400" dirty="0">
                <a:latin typeface="Book Antiqua" pitchFamily="18" charset="0"/>
                <a:cs typeface="Arial" charset="0"/>
              </a:rPr>
              <a:t>	Distribuiti:		Cinema 		96%</a:t>
            </a:r>
          </a:p>
          <a:p>
            <a:r>
              <a:rPr lang="it-IT" sz="1400" dirty="0">
                <a:latin typeface="Book Antiqua" pitchFamily="18" charset="0"/>
                <a:cs typeface="Arial" charset="0"/>
              </a:rPr>
              <a:t>			</a:t>
            </a:r>
            <a:r>
              <a:rPr lang="it-IT" sz="1400" dirty="0" err="1">
                <a:latin typeface="Book Antiqua" pitchFamily="18" charset="0"/>
                <a:cs typeface="Arial" charset="0"/>
              </a:rPr>
              <a:t>Bar\Caffè</a:t>
            </a:r>
            <a:r>
              <a:rPr lang="it-IT" sz="1400" dirty="0">
                <a:latin typeface="Book Antiqua" pitchFamily="18" charset="0"/>
                <a:cs typeface="Arial" charset="0"/>
              </a:rPr>
              <a:t>		83%</a:t>
            </a:r>
          </a:p>
          <a:p>
            <a:r>
              <a:rPr lang="it-IT" sz="1400" dirty="0">
                <a:latin typeface="Book Antiqua" pitchFamily="18" charset="0"/>
                <a:cs typeface="Arial" charset="0"/>
              </a:rPr>
              <a:t>			Info </a:t>
            </a:r>
            <a:r>
              <a:rPr lang="it-IT" sz="1400" dirty="0" err="1">
                <a:latin typeface="Book Antiqua" pitchFamily="18" charset="0"/>
                <a:cs typeface="Arial" charset="0"/>
              </a:rPr>
              <a:t>point</a:t>
            </a:r>
            <a:r>
              <a:rPr lang="it-IT" sz="1400" dirty="0">
                <a:latin typeface="Book Antiqua" pitchFamily="18" charset="0"/>
                <a:cs typeface="Arial" charset="0"/>
              </a:rPr>
              <a:t>		69%</a:t>
            </a:r>
          </a:p>
          <a:p>
            <a:r>
              <a:rPr lang="it-IT" sz="1400" dirty="0">
                <a:latin typeface="Book Antiqua" pitchFamily="18" charset="0"/>
                <a:cs typeface="Arial" charset="0"/>
              </a:rPr>
              <a:t>			Altri (Scuole, Negozi, Biblioteche, ecc.) 27%</a:t>
            </a:r>
          </a:p>
          <a:p>
            <a:r>
              <a:rPr lang="it-IT" sz="1400" b="1" dirty="0">
                <a:latin typeface="Book Antiqua" pitchFamily="18" charset="0"/>
                <a:cs typeface="Arial" charset="0"/>
              </a:rPr>
              <a:t>	</a:t>
            </a:r>
          </a:p>
          <a:p>
            <a:r>
              <a:rPr lang="it-IT" sz="1400" b="1" dirty="0">
                <a:latin typeface="Book Antiqua" pitchFamily="18" charset="0"/>
                <a:cs typeface="Arial" charset="0"/>
              </a:rPr>
              <a:t>	Affissioni</a:t>
            </a:r>
            <a:r>
              <a:rPr lang="it-IT" sz="1400" dirty="0">
                <a:latin typeface="Book Antiqua" pitchFamily="18" charset="0"/>
                <a:cs typeface="Arial" charset="0"/>
              </a:rPr>
              <a:t>				</a:t>
            </a:r>
            <a:r>
              <a:rPr lang="it-IT" sz="1400" b="1" dirty="0">
                <a:latin typeface="Book Antiqua" pitchFamily="18" charset="0"/>
                <a:cs typeface="Arial" charset="0"/>
              </a:rPr>
              <a:t>58%</a:t>
            </a:r>
          </a:p>
          <a:p>
            <a:r>
              <a:rPr lang="it-IT" sz="1400" dirty="0">
                <a:latin typeface="Book Antiqua" pitchFamily="18" charset="0"/>
                <a:cs typeface="Arial" charset="0"/>
              </a:rPr>
              <a:t>	(cinema in centri </a:t>
            </a:r>
            <a:r>
              <a:rPr lang="it-IT" sz="1400" dirty="0" err="1">
                <a:latin typeface="Book Antiqua" pitchFamily="18" charset="0"/>
                <a:cs typeface="Arial" charset="0"/>
              </a:rPr>
              <a:t>piccoli*</a:t>
            </a:r>
            <a:r>
              <a:rPr lang="it-IT" sz="1400" dirty="0">
                <a:latin typeface="Book Antiqua" pitchFamily="18" charset="0"/>
                <a:cs typeface="Arial" charset="0"/>
              </a:rPr>
              <a:t> 88%, in centri medi** 65%, in centri grandi*** 23%)</a:t>
            </a:r>
          </a:p>
          <a:p>
            <a:r>
              <a:rPr lang="it-IT" sz="1400" b="1" dirty="0">
                <a:latin typeface="Book Antiqua" pitchFamily="18" charset="0"/>
                <a:cs typeface="Arial" charset="0"/>
              </a:rPr>
              <a:t>	</a:t>
            </a:r>
          </a:p>
          <a:p>
            <a:r>
              <a:rPr lang="it-IT" sz="1400" b="1" dirty="0">
                <a:latin typeface="Book Antiqua" pitchFamily="18" charset="0"/>
                <a:cs typeface="Arial" charset="0"/>
              </a:rPr>
              <a:t>	</a:t>
            </a:r>
            <a:r>
              <a:rPr lang="it-IT" sz="1400" b="1" dirty="0" err="1">
                <a:latin typeface="Book Antiqua" pitchFamily="18" charset="0"/>
                <a:cs typeface="Arial" charset="0"/>
              </a:rPr>
              <a:t>Quotidiani\giornali</a:t>
            </a:r>
            <a:r>
              <a:rPr lang="it-IT" sz="1400" b="1" dirty="0">
                <a:latin typeface="Book Antiqua" pitchFamily="18" charset="0"/>
                <a:cs typeface="Arial" charset="0"/>
              </a:rPr>
              <a:t> locali</a:t>
            </a:r>
            <a:r>
              <a:rPr lang="it-IT" sz="1400" dirty="0">
                <a:latin typeface="Book Antiqua" pitchFamily="18" charset="0"/>
                <a:cs typeface="Arial" charset="0"/>
              </a:rPr>
              <a:t>		</a:t>
            </a:r>
            <a:r>
              <a:rPr lang="it-IT" sz="1400" b="1" dirty="0">
                <a:latin typeface="Book Antiqua" pitchFamily="18" charset="0"/>
                <a:cs typeface="Arial" charset="0"/>
              </a:rPr>
              <a:t>57%</a:t>
            </a:r>
          </a:p>
          <a:p>
            <a:r>
              <a:rPr lang="it-IT" sz="1400" dirty="0">
                <a:latin typeface="Book Antiqua" pitchFamily="18" charset="0"/>
                <a:cs typeface="Arial" charset="0"/>
              </a:rPr>
              <a:t>	</a:t>
            </a:r>
          </a:p>
          <a:p>
            <a:r>
              <a:rPr lang="it-IT" sz="1400" b="1" dirty="0">
                <a:latin typeface="Book Antiqua" pitchFamily="18" charset="0"/>
                <a:cs typeface="Arial" charset="0"/>
              </a:rPr>
              <a:t>	Radio locali</a:t>
            </a:r>
            <a:r>
              <a:rPr lang="it-IT" sz="1400" dirty="0">
                <a:latin typeface="Book Antiqua" pitchFamily="18" charset="0"/>
                <a:cs typeface="Arial" charset="0"/>
              </a:rPr>
              <a:t>			</a:t>
            </a:r>
            <a:r>
              <a:rPr lang="it-IT" sz="1400" b="1" dirty="0">
                <a:latin typeface="Book Antiqua" pitchFamily="18" charset="0"/>
                <a:cs typeface="Arial" charset="0"/>
              </a:rPr>
              <a:t>28%</a:t>
            </a:r>
          </a:p>
          <a:p>
            <a:r>
              <a:rPr lang="it-IT" sz="1400" dirty="0">
                <a:latin typeface="Book Antiqua" pitchFamily="18" charset="0"/>
                <a:cs typeface="Arial" charset="0"/>
              </a:rPr>
              <a:t>	</a:t>
            </a:r>
          </a:p>
          <a:p>
            <a:r>
              <a:rPr lang="it-IT" sz="1400" b="1" dirty="0">
                <a:latin typeface="Book Antiqua" pitchFamily="18" charset="0"/>
                <a:cs typeface="Arial" charset="0"/>
              </a:rPr>
              <a:t>	Tv locali</a:t>
            </a:r>
            <a:r>
              <a:rPr lang="it-IT" sz="1400" dirty="0">
                <a:latin typeface="Book Antiqua" pitchFamily="18" charset="0"/>
                <a:cs typeface="Arial" charset="0"/>
              </a:rPr>
              <a:t>				</a:t>
            </a:r>
            <a:r>
              <a:rPr lang="it-IT" sz="1400" b="1" dirty="0">
                <a:latin typeface="Book Antiqua" pitchFamily="18" charset="0"/>
                <a:cs typeface="Arial" charset="0"/>
              </a:rPr>
              <a:t>8%</a:t>
            </a:r>
          </a:p>
          <a:p>
            <a:r>
              <a:rPr lang="it-IT" sz="1400" dirty="0">
                <a:latin typeface="Book Antiqua" pitchFamily="18" charset="0"/>
                <a:cs typeface="Arial" charset="0"/>
              </a:rPr>
              <a:t>	(cinema in centri </a:t>
            </a:r>
            <a:r>
              <a:rPr lang="it-IT" sz="1400" dirty="0" err="1">
                <a:latin typeface="Book Antiqua" pitchFamily="18" charset="0"/>
                <a:cs typeface="Arial" charset="0"/>
              </a:rPr>
              <a:t>piccoli*</a:t>
            </a:r>
            <a:r>
              <a:rPr lang="it-IT" sz="1400" dirty="0">
                <a:latin typeface="Book Antiqua" pitchFamily="18" charset="0"/>
                <a:cs typeface="Arial" charset="0"/>
              </a:rPr>
              <a:t> 12%, in centri medi** 9%, in centri grandi*** 6%)</a:t>
            </a:r>
          </a:p>
          <a:p>
            <a:r>
              <a:rPr lang="it-IT" sz="1400" b="1" dirty="0">
                <a:latin typeface="Book Antiqua" pitchFamily="18" charset="0"/>
                <a:cs typeface="Arial" charset="0"/>
              </a:rPr>
              <a:t>	</a:t>
            </a:r>
          </a:p>
          <a:p>
            <a:r>
              <a:rPr lang="it-IT" sz="1400" b="1" dirty="0">
                <a:latin typeface="Book Antiqua" pitchFamily="18" charset="0"/>
                <a:cs typeface="Arial" charset="0"/>
              </a:rPr>
              <a:t>	Altri (Giornali nazionali, sms, confronto con la clientela, ecc.)</a:t>
            </a:r>
            <a:r>
              <a:rPr lang="it-IT" sz="1400" dirty="0">
                <a:latin typeface="Book Antiqua" pitchFamily="18" charset="0"/>
                <a:cs typeface="Arial" charset="0"/>
              </a:rPr>
              <a:t>	</a:t>
            </a:r>
            <a:r>
              <a:rPr lang="it-IT" sz="1400" b="1" dirty="0">
                <a:latin typeface="Book Antiqua" pitchFamily="18" charset="0"/>
                <a:cs typeface="Arial" charset="0"/>
              </a:rPr>
              <a:t>20%</a:t>
            </a:r>
          </a:p>
          <a:p>
            <a:endParaRPr lang="it-IT" sz="1400" dirty="0">
              <a:latin typeface="Book Antiqua" pitchFamily="18" charset="0"/>
              <a:cs typeface="Arial" charset="0"/>
            </a:endParaRPr>
          </a:p>
          <a:p>
            <a:pPr algn="ctr"/>
            <a:r>
              <a:rPr lang="it-IT" sz="1400" i="1" dirty="0">
                <a:latin typeface="Book Antiqua" pitchFamily="18" charset="0"/>
                <a:cs typeface="Arial" charset="0"/>
              </a:rPr>
              <a:t> </a:t>
            </a:r>
            <a:r>
              <a:rPr lang="it-IT" sz="1400" i="1" dirty="0" err="1">
                <a:latin typeface="Book Antiqua" pitchFamily="18" charset="0"/>
                <a:cs typeface="Arial" charset="0"/>
              </a:rPr>
              <a:t>*fino</a:t>
            </a:r>
            <a:r>
              <a:rPr lang="it-IT" sz="1400" i="1" dirty="0">
                <a:latin typeface="Book Antiqua" pitchFamily="18" charset="0"/>
                <a:cs typeface="Arial" charset="0"/>
              </a:rPr>
              <a:t> a </a:t>
            </a:r>
            <a:r>
              <a:rPr lang="it-IT" sz="1400" i="1" dirty="0" smtClean="0">
                <a:latin typeface="Book Antiqua" pitchFamily="18" charset="0"/>
                <a:cs typeface="Arial" charset="0"/>
              </a:rPr>
              <a:t>40 </a:t>
            </a:r>
            <a:r>
              <a:rPr lang="it-IT" sz="1400" i="1" dirty="0">
                <a:latin typeface="Book Antiqua" pitchFamily="18" charset="0"/>
                <a:cs typeface="Arial" charset="0"/>
              </a:rPr>
              <a:t>mila abitanti	      **da </a:t>
            </a:r>
            <a:r>
              <a:rPr lang="it-IT" sz="1400" i="1" dirty="0" smtClean="0">
                <a:latin typeface="Book Antiqua" pitchFamily="18" charset="0"/>
                <a:cs typeface="Arial" charset="0"/>
              </a:rPr>
              <a:t>40 </a:t>
            </a:r>
            <a:r>
              <a:rPr lang="it-IT" sz="1400" i="1" dirty="0">
                <a:latin typeface="Book Antiqua" pitchFamily="18" charset="0"/>
                <a:cs typeface="Arial" charset="0"/>
              </a:rPr>
              <a:t>mila a 200 mila abitanti	      ***oltre 200 mila abitanti</a:t>
            </a:r>
          </a:p>
          <a:p>
            <a:r>
              <a:rPr lang="it-IT" sz="1400" dirty="0">
                <a:latin typeface="Book Antiqua" pitchFamily="18" charset="0"/>
                <a:cs typeface="Arial" charset="0"/>
              </a:rPr>
              <a:t> </a:t>
            </a:r>
          </a:p>
        </p:txBody>
      </p:sp>
      <p:pic>
        <p:nvPicPr>
          <p:cNvPr id="18436" name="Immagine 2" descr="1924385_logo ANEC.jpg"/>
          <p:cNvPicPr>
            <a:picLocks noChangeAspect="1"/>
          </p:cNvPicPr>
          <p:nvPr/>
        </p:nvPicPr>
        <p:blipFill>
          <a:blip r:embed="rId2">
            <a:clrChange>
              <a:clrFrom>
                <a:srgbClr val="FFFFFF"/>
              </a:clrFrom>
              <a:clrTo>
                <a:srgbClr val="FFFFFF">
                  <a:alpha val="0"/>
                </a:srgbClr>
              </a:clrTo>
            </a:clrChange>
            <a:grayscl/>
            <a:biLevel thresh="50000"/>
          </a:blip>
          <a:srcRect/>
          <a:stretch>
            <a:fillRect/>
          </a:stretch>
        </p:blipFill>
        <p:spPr bwMode="auto">
          <a:xfrm>
            <a:off x="1546225" y="6381750"/>
            <a:ext cx="288925" cy="292100"/>
          </a:xfrm>
          <a:prstGeom prst="rect">
            <a:avLst/>
          </a:prstGeom>
          <a:noFill/>
          <a:ln w="9525">
            <a:noFill/>
            <a:miter lim="800000"/>
            <a:headEnd/>
            <a:tailEnd/>
          </a:ln>
        </p:spPr>
      </p:pic>
      <p:pic>
        <p:nvPicPr>
          <p:cNvPr id="18437" name="Immagine 3"/>
          <p:cNvPicPr>
            <a:picLocks noChangeAspect="1"/>
          </p:cNvPicPr>
          <p:nvPr/>
        </p:nvPicPr>
        <p:blipFill>
          <a:blip r:embed="rId3"/>
          <a:srcRect/>
          <a:stretch>
            <a:fillRect/>
          </a:stretch>
        </p:blipFill>
        <p:spPr bwMode="auto">
          <a:xfrm>
            <a:off x="7280275" y="6381750"/>
            <a:ext cx="315913" cy="287338"/>
          </a:xfrm>
          <a:prstGeom prst="rect">
            <a:avLst/>
          </a:prstGeom>
          <a:noFill/>
          <a:ln w="9525">
            <a:noFill/>
            <a:miter lim="800000"/>
            <a:headEnd/>
            <a:tailEnd/>
          </a:ln>
        </p:spPr>
      </p:pic>
      <p:sp>
        <p:nvSpPr>
          <p:cNvPr id="18438" name="Rettangolo 4"/>
          <p:cNvSpPr>
            <a:spLocks noChangeArrowheads="1"/>
          </p:cNvSpPr>
          <p:nvPr/>
        </p:nvSpPr>
        <p:spPr bwMode="auto">
          <a:xfrm>
            <a:off x="2051050" y="6361113"/>
            <a:ext cx="5070475" cy="307975"/>
          </a:xfrm>
          <a:prstGeom prst="rect">
            <a:avLst/>
          </a:prstGeom>
          <a:noFill/>
          <a:ln w="9525">
            <a:noFill/>
            <a:miter lim="800000"/>
            <a:headEnd/>
            <a:tailEnd/>
          </a:ln>
        </p:spPr>
        <p:txBody>
          <a:bodyPr>
            <a:spAutoFit/>
          </a:bodyPr>
          <a:lstStyle/>
          <a:p>
            <a:r>
              <a:rPr lang="it-IT" sz="1400" b="1">
                <a:latin typeface="Aharoni" pitchFamily="2" charset="-79"/>
                <a:cs typeface="Aharoni" pitchFamily="2" charset="-79"/>
              </a:rPr>
              <a:t>ECONOMIA  E SVILUPPO DELLA SALA CINEMATOGRAFICA</a:t>
            </a:r>
            <a:endParaRPr lang="it-IT" sz="1400"/>
          </a:p>
        </p:txBody>
      </p:sp>
      <p:sp>
        <p:nvSpPr>
          <p:cNvPr id="8" name="Segnaposto numero diapositiva 5"/>
          <p:cNvSpPr>
            <a:spLocks noGrp="1"/>
          </p:cNvSpPr>
          <p:nvPr>
            <p:ph type="sldNum" sz="quarter" idx="12"/>
          </p:nvPr>
        </p:nvSpPr>
        <p:spPr>
          <a:xfrm>
            <a:off x="8101013" y="6381750"/>
            <a:ext cx="215900" cy="276225"/>
          </a:xfrm>
        </p:spPr>
        <p:txBody>
          <a:bodyPr/>
          <a:lstStyle/>
          <a:p>
            <a:pPr algn="l">
              <a:defRPr/>
            </a:pPr>
            <a:r>
              <a:rPr lang="it-IT" sz="1600" dirty="0">
                <a:solidFill>
                  <a:schemeClr val="tx1"/>
                </a:solidFill>
              </a:rPr>
              <a:t>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755576" y="695593"/>
            <a:ext cx="7560840" cy="4893647"/>
          </a:xfrm>
          <a:prstGeom prst="rect">
            <a:avLst/>
          </a:prstGeom>
          <a:ln w="28575">
            <a:solidFill>
              <a:schemeClr val="accent1"/>
            </a:solidFill>
          </a:ln>
        </p:spPr>
        <p:style>
          <a:lnRef idx="0">
            <a:scrgbClr r="0" g="0" b="0"/>
          </a:lnRef>
          <a:fillRef idx="1003">
            <a:schemeClr val="lt2"/>
          </a:fillRef>
          <a:effectRef idx="0">
            <a:scrgbClr r="0" g="0" b="0"/>
          </a:effectRef>
          <a:fontRef idx="major"/>
        </p:style>
        <p:txBody>
          <a:bodyPr>
            <a:spAutoFit/>
          </a:bodyPr>
          <a:lstStyle/>
          <a:p>
            <a:pPr algn="ctr"/>
            <a:r>
              <a:rPr lang="it-IT" sz="1400" b="1">
                <a:cs typeface="Arial" charset="0"/>
              </a:rPr>
              <a:t> </a:t>
            </a:r>
            <a:endParaRPr lang="it-IT" sz="1400">
              <a:cs typeface="Arial" charset="0"/>
            </a:endParaRPr>
          </a:p>
          <a:p>
            <a:pPr algn="ctr"/>
            <a:r>
              <a:rPr lang="it-IT" sz="1400" b="1">
                <a:latin typeface="Book Antiqua" pitchFamily="18" charset="0"/>
                <a:cs typeface="Arial" charset="0"/>
              </a:rPr>
              <a:t>2.PROMOZIONI E CONVENZIONI</a:t>
            </a:r>
            <a:endParaRPr lang="it-IT" sz="1400">
              <a:latin typeface="Book Antiqua" pitchFamily="18" charset="0"/>
              <a:cs typeface="Arial" charset="0"/>
            </a:endParaRPr>
          </a:p>
          <a:p>
            <a:endParaRPr lang="it-IT" sz="1400">
              <a:latin typeface="Book Antiqua" pitchFamily="18" charset="0"/>
              <a:cs typeface="Arial" charset="0"/>
            </a:endParaRPr>
          </a:p>
          <a:p>
            <a:pPr algn="ctr"/>
            <a:r>
              <a:rPr lang="it-IT" sz="1400">
                <a:latin typeface="Book Antiqua" pitchFamily="18" charset="0"/>
                <a:cs typeface="Arial" charset="0"/>
              </a:rPr>
              <a:t>Percentuale delle sale cinematografiche che utilizzano:</a:t>
            </a:r>
          </a:p>
          <a:p>
            <a:pPr algn="ctr"/>
            <a:endParaRPr lang="it-IT" sz="1400" b="1">
              <a:latin typeface="Book Antiqua" pitchFamily="18" charset="0"/>
              <a:cs typeface="Arial" charset="0"/>
            </a:endParaRPr>
          </a:p>
          <a:p>
            <a:r>
              <a:rPr lang="it-IT" sz="1400" b="1">
                <a:latin typeface="Book Antiqua" pitchFamily="18" charset="0"/>
                <a:cs typeface="Arial" charset="0"/>
              </a:rPr>
              <a:t>	Abbonamenti			63%</a:t>
            </a:r>
            <a:endParaRPr lang="it-IT" sz="1400">
              <a:latin typeface="Book Antiqua" pitchFamily="18" charset="0"/>
              <a:cs typeface="Arial" charset="0"/>
            </a:endParaRPr>
          </a:p>
          <a:p>
            <a:r>
              <a:rPr lang="it-IT" sz="1200">
                <a:latin typeface="Book Antiqua" pitchFamily="18" charset="0"/>
                <a:cs typeface="Arial" charset="0"/>
              </a:rPr>
              <a:t>	Tipologie abbonamenti più utilizzate: 5/10 ingressi – per rassegne/cineforum</a:t>
            </a:r>
          </a:p>
          <a:p>
            <a:endParaRPr lang="it-IT" sz="1400" b="1">
              <a:latin typeface="Book Antiqua" pitchFamily="18" charset="0"/>
              <a:cs typeface="Arial" charset="0"/>
            </a:endParaRPr>
          </a:p>
          <a:p>
            <a:r>
              <a:rPr lang="it-IT" sz="1400" b="1">
                <a:latin typeface="Book Antiqua" pitchFamily="18" charset="0"/>
                <a:cs typeface="Arial" charset="0"/>
              </a:rPr>
              <a:t>	Fidelity Card			30%</a:t>
            </a:r>
            <a:endParaRPr lang="it-IT" sz="1400">
              <a:latin typeface="Book Antiqua" pitchFamily="18" charset="0"/>
              <a:cs typeface="Arial" charset="0"/>
            </a:endParaRPr>
          </a:p>
          <a:p>
            <a:r>
              <a:rPr lang="it-IT" sz="1200">
                <a:latin typeface="Book Antiqua" pitchFamily="18" charset="0"/>
                <a:cs typeface="Arial" charset="0"/>
              </a:rPr>
              <a:t>	Vantaggi:  sconto biglietto (più diffuso), operazioni a punti e sconto consumazioni bar</a:t>
            </a:r>
          </a:p>
          <a:p>
            <a:r>
              <a:rPr lang="it-IT" sz="1200" b="1">
                <a:latin typeface="Book Antiqua" pitchFamily="18" charset="0"/>
                <a:cs typeface="Arial" charset="0"/>
              </a:rPr>
              <a:t>	                  </a:t>
            </a:r>
          </a:p>
          <a:p>
            <a:r>
              <a:rPr lang="it-IT" sz="1200" b="1">
                <a:latin typeface="Book Antiqua" pitchFamily="18" charset="0"/>
                <a:cs typeface="Arial" charset="0"/>
              </a:rPr>
              <a:t>	</a:t>
            </a:r>
            <a:r>
              <a:rPr lang="it-IT" sz="1400" b="1">
                <a:latin typeface="Book Antiqua" pitchFamily="18" charset="0"/>
                <a:cs typeface="Arial" charset="0"/>
              </a:rPr>
              <a:t>Riduzioni prezzo biglietto</a:t>
            </a:r>
            <a:endParaRPr lang="it-IT" sz="1400">
              <a:latin typeface="Book Antiqua" pitchFamily="18" charset="0"/>
              <a:cs typeface="Arial" charset="0"/>
            </a:endParaRPr>
          </a:p>
          <a:p>
            <a:r>
              <a:rPr lang="it-IT" sz="1400" b="1">
                <a:latin typeface="Book Antiqua" pitchFamily="18" charset="0"/>
                <a:cs typeface="Arial" charset="0"/>
              </a:rPr>
              <a:t>	Per giornata			82%</a:t>
            </a:r>
            <a:endParaRPr lang="it-IT" sz="1400">
              <a:latin typeface="Book Antiqua" pitchFamily="18" charset="0"/>
              <a:cs typeface="Arial" charset="0"/>
            </a:endParaRPr>
          </a:p>
          <a:p>
            <a:r>
              <a:rPr lang="it-IT" sz="1400" b="1">
                <a:latin typeface="Book Antiqua" pitchFamily="18" charset="0"/>
                <a:cs typeface="Arial" charset="0"/>
              </a:rPr>
              <a:t>	</a:t>
            </a:r>
            <a:r>
              <a:rPr lang="it-IT" sz="1200">
                <a:latin typeface="Book Antiqua" pitchFamily="18" charset="0"/>
                <a:cs typeface="Arial" charset="0"/>
              </a:rPr>
              <a:t>Mercoledì	59%	Martedì		41%</a:t>
            </a:r>
          </a:p>
          <a:p>
            <a:r>
              <a:rPr lang="it-IT" sz="1200">
                <a:latin typeface="Book Antiqua" pitchFamily="18" charset="0"/>
                <a:cs typeface="Arial" charset="0"/>
              </a:rPr>
              <a:t>	Lunedì	33%	Giovedì		20</a:t>
            </a:r>
            <a:r>
              <a:rPr lang="it-IT" sz="1400">
                <a:latin typeface="Book Antiqua" pitchFamily="18" charset="0"/>
                <a:cs typeface="Arial" charset="0"/>
              </a:rPr>
              <a:t>%</a:t>
            </a:r>
          </a:p>
          <a:p>
            <a:r>
              <a:rPr lang="it-IT" sz="1400">
                <a:latin typeface="Book Antiqua" pitchFamily="18" charset="0"/>
                <a:cs typeface="Arial" charset="0"/>
              </a:rPr>
              <a:t>	</a:t>
            </a:r>
            <a:r>
              <a:rPr lang="it-IT" sz="1400" b="1">
                <a:latin typeface="Book Antiqua" pitchFamily="18" charset="0"/>
                <a:cs typeface="Arial" charset="0"/>
              </a:rPr>
              <a:t>Per fascia oraria			32%</a:t>
            </a:r>
            <a:endParaRPr lang="it-IT" sz="1400">
              <a:latin typeface="Book Antiqua" pitchFamily="18" charset="0"/>
              <a:cs typeface="Arial" charset="0"/>
            </a:endParaRPr>
          </a:p>
          <a:p>
            <a:r>
              <a:rPr lang="it-IT" sz="1400" b="1">
                <a:latin typeface="Book Antiqua" pitchFamily="18" charset="0"/>
                <a:cs typeface="Arial" charset="0"/>
              </a:rPr>
              <a:t>	</a:t>
            </a:r>
            <a:r>
              <a:rPr lang="it-IT" sz="1200">
                <a:latin typeface="Book Antiqua" pitchFamily="18" charset="0"/>
                <a:cs typeface="Arial" charset="0"/>
              </a:rPr>
              <a:t>16-19	75%</a:t>
            </a:r>
          </a:p>
          <a:p>
            <a:r>
              <a:rPr lang="it-IT" sz="1400" b="1">
                <a:latin typeface="Book Antiqua" pitchFamily="18" charset="0"/>
                <a:cs typeface="Arial" charset="0"/>
              </a:rPr>
              <a:t>	Per cliente				86%</a:t>
            </a:r>
            <a:endParaRPr lang="it-IT" sz="1400">
              <a:latin typeface="Book Antiqua" pitchFamily="18" charset="0"/>
              <a:cs typeface="Arial" charset="0"/>
            </a:endParaRPr>
          </a:p>
          <a:p>
            <a:r>
              <a:rPr lang="it-IT" sz="1400" b="1">
                <a:latin typeface="Book Antiqua" pitchFamily="18" charset="0"/>
                <a:cs typeface="Arial" charset="0"/>
              </a:rPr>
              <a:t>	</a:t>
            </a:r>
            <a:r>
              <a:rPr lang="it-IT" sz="1200">
                <a:latin typeface="Book Antiqua" pitchFamily="18" charset="0"/>
                <a:cs typeface="Arial" charset="0"/>
              </a:rPr>
              <a:t>Anziani	89%</a:t>
            </a:r>
          </a:p>
          <a:p>
            <a:r>
              <a:rPr lang="it-IT" sz="1200">
                <a:latin typeface="Book Antiqua" pitchFamily="18" charset="0"/>
                <a:cs typeface="Arial" charset="0"/>
              </a:rPr>
              <a:t>	Studenti	73%	</a:t>
            </a:r>
          </a:p>
          <a:p>
            <a:r>
              <a:rPr lang="it-IT" sz="1200">
                <a:latin typeface="Book Antiqua" pitchFamily="18" charset="0"/>
                <a:cs typeface="Arial" charset="0"/>
              </a:rPr>
              <a:t>	Altri (donne, militari, insegnanti, iscritti pagina Facebook, non residenti in città, ecc..)   45%</a:t>
            </a:r>
          </a:p>
          <a:p>
            <a:endParaRPr lang="it-IT" sz="1400">
              <a:latin typeface="Book Antiqua" pitchFamily="18" charset="0"/>
              <a:cs typeface="Arial" charset="0"/>
            </a:endParaRPr>
          </a:p>
          <a:p>
            <a:r>
              <a:rPr lang="it-IT" sz="1400">
                <a:latin typeface="Book Antiqua" pitchFamily="18" charset="0"/>
                <a:cs typeface="Arial" charset="0"/>
              </a:rPr>
              <a:t> </a:t>
            </a:r>
          </a:p>
        </p:txBody>
      </p:sp>
      <p:pic>
        <p:nvPicPr>
          <p:cNvPr id="19460" name="Immagine 2" descr="1924385_logo ANEC.jpg"/>
          <p:cNvPicPr>
            <a:picLocks noChangeAspect="1"/>
          </p:cNvPicPr>
          <p:nvPr/>
        </p:nvPicPr>
        <p:blipFill>
          <a:blip r:embed="rId2">
            <a:clrChange>
              <a:clrFrom>
                <a:srgbClr val="FFFFFF"/>
              </a:clrFrom>
              <a:clrTo>
                <a:srgbClr val="FFFFFF">
                  <a:alpha val="0"/>
                </a:srgbClr>
              </a:clrTo>
            </a:clrChange>
            <a:grayscl/>
            <a:biLevel thresh="50000"/>
          </a:blip>
          <a:srcRect/>
          <a:stretch>
            <a:fillRect/>
          </a:stretch>
        </p:blipFill>
        <p:spPr bwMode="auto">
          <a:xfrm>
            <a:off x="1546225" y="6381750"/>
            <a:ext cx="288925" cy="292100"/>
          </a:xfrm>
          <a:prstGeom prst="rect">
            <a:avLst/>
          </a:prstGeom>
          <a:noFill/>
          <a:ln w="9525">
            <a:noFill/>
            <a:miter lim="800000"/>
            <a:headEnd/>
            <a:tailEnd/>
          </a:ln>
        </p:spPr>
      </p:pic>
      <p:pic>
        <p:nvPicPr>
          <p:cNvPr id="19461" name="Immagine 3"/>
          <p:cNvPicPr>
            <a:picLocks noChangeAspect="1"/>
          </p:cNvPicPr>
          <p:nvPr/>
        </p:nvPicPr>
        <p:blipFill>
          <a:blip r:embed="rId3"/>
          <a:srcRect/>
          <a:stretch>
            <a:fillRect/>
          </a:stretch>
        </p:blipFill>
        <p:spPr bwMode="auto">
          <a:xfrm>
            <a:off x="7280275" y="6381750"/>
            <a:ext cx="315913" cy="287338"/>
          </a:xfrm>
          <a:prstGeom prst="rect">
            <a:avLst/>
          </a:prstGeom>
          <a:noFill/>
          <a:ln w="9525">
            <a:noFill/>
            <a:miter lim="800000"/>
            <a:headEnd/>
            <a:tailEnd/>
          </a:ln>
        </p:spPr>
      </p:pic>
      <p:sp>
        <p:nvSpPr>
          <p:cNvPr id="19462" name="Rettangolo 4"/>
          <p:cNvSpPr>
            <a:spLocks noChangeArrowheads="1"/>
          </p:cNvSpPr>
          <p:nvPr/>
        </p:nvSpPr>
        <p:spPr bwMode="auto">
          <a:xfrm>
            <a:off x="2051050" y="6361113"/>
            <a:ext cx="5070475" cy="307975"/>
          </a:xfrm>
          <a:prstGeom prst="rect">
            <a:avLst/>
          </a:prstGeom>
          <a:noFill/>
          <a:ln w="9525">
            <a:noFill/>
            <a:miter lim="800000"/>
            <a:headEnd/>
            <a:tailEnd/>
          </a:ln>
        </p:spPr>
        <p:txBody>
          <a:bodyPr>
            <a:spAutoFit/>
          </a:bodyPr>
          <a:lstStyle/>
          <a:p>
            <a:r>
              <a:rPr lang="it-IT" sz="1400" b="1">
                <a:latin typeface="Aharoni" pitchFamily="2" charset="-79"/>
                <a:cs typeface="Aharoni" pitchFamily="2" charset="-79"/>
              </a:rPr>
              <a:t>ECONOMIA  E SVILUPPO DELLA SALA CINEMATOGRAFICA</a:t>
            </a:r>
            <a:endParaRPr lang="it-IT" sz="1400"/>
          </a:p>
        </p:txBody>
      </p:sp>
      <p:sp>
        <p:nvSpPr>
          <p:cNvPr id="8" name="Segnaposto numero diapositiva 5"/>
          <p:cNvSpPr>
            <a:spLocks noGrp="1"/>
          </p:cNvSpPr>
          <p:nvPr>
            <p:ph type="sldNum" sz="quarter" idx="12"/>
          </p:nvPr>
        </p:nvSpPr>
        <p:spPr>
          <a:xfrm>
            <a:off x="8101013" y="6381750"/>
            <a:ext cx="215900" cy="276225"/>
          </a:xfrm>
        </p:spPr>
        <p:txBody>
          <a:bodyPr/>
          <a:lstStyle/>
          <a:p>
            <a:pPr algn="l">
              <a:defRPr/>
            </a:pPr>
            <a:r>
              <a:rPr lang="it-IT" sz="1600" dirty="0">
                <a:solidFill>
                  <a:schemeClr val="tx1"/>
                </a:solidFill>
              </a:rPr>
              <a:t>4</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755576" y="695593"/>
            <a:ext cx="7560840" cy="2677656"/>
          </a:xfrm>
          <a:prstGeom prst="rect">
            <a:avLst/>
          </a:prstGeom>
          <a:ln w="28575">
            <a:solidFill>
              <a:schemeClr val="accent1"/>
            </a:solidFill>
          </a:ln>
        </p:spPr>
        <p:style>
          <a:lnRef idx="0">
            <a:scrgbClr r="0" g="0" b="0"/>
          </a:lnRef>
          <a:fillRef idx="1003">
            <a:schemeClr val="lt2"/>
          </a:fillRef>
          <a:effectRef idx="0">
            <a:scrgbClr r="0" g="0" b="0"/>
          </a:effectRef>
          <a:fontRef idx="major"/>
        </p:style>
        <p:txBody>
          <a:bodyPr>
            <a:spAutoFit/>
          </a:bodyPr>
          <a:lstStyle/>
          <a:p>
            <a:pPr algn="ctr">
              <a:defRPr/>
            </a:pPr>
            <a:r>
              <a:rPr lang="it-IT" sz="1400" b="1" dirty="0"/>
              <a:t> </a:t>
            </a:r>
            <a:endParaRPr lang="it-IT" sz="1400" dirty="0"/>
          </a:p>
          <a:p>
            <a:pPr algn="ctr">
              <a:defRPr/>
            </a:pPr>
            <a:r>
              <a:rPr lang="it-IT" sz="1400" b="1" dirty="0">
                <a:latin typeface="Book Antiqua" pitchFamily="18" charset="0"/>
              </a:rPr>
              <a:t>2.PROMOZIONI E CONVENZIONI</a:t>
            </a:r>
            <a:endParaRPr lang="it-IT" sz="1400" dirty="0">
              <a:latin typeface="Book Antiqua" pitchFamily="18" charset="0"/>
            </a:endParaRPr>
          </a:p>
          <a:p>
            <a:pPr>
              <a:defRPr/>
            </a:pPr>
            <a:endParaRPr lang="it-IT" sz="1400" dirty="0">
              <a:latin typeface="Book Antiqua" pitchFamily="18" charset="0"/>
            </a:endParaRPr>
          </a:p>
          <a:p>
            <a:pPr>
              <a:defRPr/>
            </a:pPr>
            <a:r>
              <a:rPr lang="it-IT" sz="1400" b="1" dirty="0">
                <a:latin typeface="Book Antiqua" pitchFamily="18" charset="0"/>
              </a:rPr>
              <a:t>Possessori Fidelity card di altre aziende/Accordi con altre società		20% </a:t>
            </a:r>
          </a:p>
          <a:p>
            <a:pPr>
              <a:defRPr/>
            </a:pPr>
            <a:r>
              <a:rPr lang="it-IT" sz="1400" dirty="0">
                <a:latin typeface="Book Antiqua" pitchFamily="18" charset="0"/>
              </a:rPr>
              <a:t>	</a:t>
            </a:r>
            <a:r>
              <a:rPr lang="it-IT" sz="1400" dirty="0" err="1">
                <a:latin typeface="Book Antiqua" pitchFamily="18" charset="0"/>
              </a:rPr>
              <a:t>Fidaty</a:t>
            </a:r>
            <a:r>
              <a:rPr lang="it-IT" sz="1400" dirty="0">
                <a:latin typeface="Book Antiqua" pitchFamily="18" charset="0"/>
              </a:rPr>
              <a:t> Esselunga		60%</a:t>
            </a:r>
          </a:p>
          <a:p>
            <a:pPr>
              <a:defRPr/>
            </a:pPr>
            <a:r>
              <a:rPr lang="it-IT" sz="1400" dirty="0">
                <a:latin typeface="Book Antiqua" pitchFamily="18" charset="0"/>
              </a:rPr>
              <a:t>	Coop 			53%</a:t>
            </a:r>
          </a:p>
          <a:p>
            <a:pPr>
              <a:defRPr/>
            </a:pPr>
            <a:r>
              <a:rPr lang="it-IT" sz="1400" dirty="0">
                <a:latin typeface="Book Antiqua" pitchFamily="18" charset="0"/>
              </a:rPr>
              <a:t>	Ikea Family		13%</a:t>
            </a:r>
          </a:p>
          <a:p>
            <a:pPr>
              <a:defRPr/>
            </a:pPr>
            <a:r>
              <a:rPr lang="it-IT" sz="1400" dirty="0">
                <a:latin typeface="Book Antiqua" pitchFamily="18" charset="0"/>
              </a:rPr>
              <a:t>	Altri (Touring Club, Confesercenti, Mondadori, Fasi, ecc..)	</a:t>
            </a:r>
          </a:p>
          <a:p>
            <a:pPr>
              <a:defRPr/>
            </a:pPr>
            <a:endParaRPr lang="it-IT" sz="1400" dirty="0">
              <a:latin typeface="Book Antiqua" pitchFamily="18" charset="0"/>
            </a:endParaRPr>
          </a:p>
          <a:p>
            <a:pPr>
              <a:defRPr/>
            </a:pPr>
            <a:r>
              <a:rPr lang="it-IT" sz="1400" b="1" dirty="0">
                <a:latin typeface="Book Antiqua" pitchFamily="18" charset="0"/>
              </a:rPr>
              <a:t>Biglietti/abbonamenti venduti ai </a:t>
            </a:r>
            <a:r>
              <a:rPr lang="it-IT" sz="1400" b="1" dirty="0" err="1">
                <a:latin typeface="Book Antiqua" pitchFamily="18" charset="0"/>
              </a:rPr>
              <a:t>Cral</a:t>
            </a:r>
            <a:r>
              <a:rPr lang="it-IT" sz="1400" b="1" dirty="0">
                <a:latin typeface="Book Antiqua" pitchFamily="18" charset="0"/>
              </a:rPr>
              <a:t>				36%</a:t>
            </a:r>
          </a:p>
          <a:p>
            <a:pPr>
              <a:defRPr/>
            </a:pPr>
            <a:endParaRPr lang="it-IT" sz="1400" dirty="0">
              <a:latin typeface="Book Antiqua" pitchFamily="18" charset="0"/>
            </a:endParaRPr>
          </a:p>
          <a:p>
            <a:pPr>
              <a:defRPr/>
            </a:pPr>
            <a:r>
              <a:rPr lang="it-IT" sz="1400" dirty="0">
                <a:latin typeface="Book Antiqua" pitchFamily="18" charset="0"/>
              </a:rPr>
              <a:t> </a:t>
            </a:r>
          </a:p>
        </p:txBody>
      </p:sp>
      <p:pic>
        <p:nvPicPr>
          <p:cNvPr id="20484" name="Immagine 2" descr="1924385_logo ANEC.jpg"/>
          <p:cNvPicPr>
            <a:picLocks noChangeAspect="1"/>
          </p:cNvPicPr>
          <p:nvPr/>
        </p:nvPicPr>
        <p:blipFill>
          <a:blip r:embed="rId2">
            <a:clrChange>
              <a:clrFrom>
                <a:srgbClr val="FFFFFF"/>
              </a:clrFrom>
              <a:clrTo>
                <a:srgbClr val="FFFFFF">
                  <a:alpha val="0"/>
                </a:srgbClr>
              </a:clrTo>
            </a:clrChange>
            <a:grayscl/>
            <a:biLevel thresh="50000"/>
          </a:blip>
          <a:srcRect/>
          <a:stretch>
            <a:fillRect/>
          </a:stretch>
        </p:blipFill>
        <p:spPr bwMode="auto">
          <a:xfrm>
            <a:off x="1546225" y="6381750"/>
            <a:ext cx="288925" cy="292100"/>
          </a:xfrm>
          <a:prstGeom prst="rect">
            <a:avLst/>
          </a:prstGeom>
          <a:noFill/>
          <a:ln w="9525">
            <a:noFill/>
            <a:miter lim="800000"/>
            <a:headEnd/>
            <a:tailEnd/>
          </a:ln>
        </p:spPr>
      </p:pic>
      <p:pic>
        <p:nvPicPr>
          <p:cNvPr id="20485" name="Immagine 3"/>
          <p:cNvPicPr>
            <a:picLocks noChangeAspect="1"/>
          </p:cNvPicPr>
          <p:nvPr/>
        </p:nvPicPr>
        <p:blipFill>
          <a:blip r:embed="rId3"/>
          <a:srcRect/>
          <a:stretch>
            <a:fillRect/>
          </a:stretch>
        </p:blipFill>
        <p:spPr bwMode="auto">
          <a:xfrm>
            <a:off x="7280275" y="6381750"/>
            <a:ext cx="315913" cy="287338"/>
          </a:xfrm>
          <a:prstGeom prst="rect">
            <a:avLst/>
          </a:prstGeom>
          <a:noFill/>
          <a:ln w="9525">
            <a:noFill/>
            <a:miter lim="800000"/>
            <a:headEnd/>
            <a:tailEnd/>
          </a:ln>
        </p:spPr>
      </p:pic>
      <p:sp>
        <p:nvSpPr>
          <p:cNvPr id="20486" name="Rettangolo 4"/>
          <p:cNvSpPr>
            <a:spLocks noChangeArrowheads="1"/>
          </p:cNvSpPr>
          <p:nvPr/>
        </p:nvSpPr>
        <p:spPr bwMode="auto">
          <a:xfrm>
            <a:off x="2051050" y="6361113"/>
            <a:ext cx="5070475" cy="307975"/>
          </a:xfrm>
          <a:prstGeom prst="rect">
            <a:avLst/>
          </a:prstGeom>
          <a:noFill/>
          <a:ln w="9525">
            <a:noFill/>
            <a:miter lim="800000"/>
            <a:headEnd/>
            <a:tailEnd/>
          </a:ln>
        </p:spPr>
        <p:txBody>
          <a:bodyPr>
            <a:spAutoFit/>
          </a:bodyPr>
          <a:lstStyle/>
          <a:p>
            <a:r>
              <a:rPr lang="it-IT" sz="1400" b="1">
                <a:latin typeface="Aharoni" pitchFamily="2" charset="-79"/>
                <a:cs typeface="Aharoni" pitchFamily="2" charset="-79"/>
              </a:rPr>
              <a:t>ECONOMIA  E SVILUPPO DELLA SALA CINEMATOGRAFICA</a:t>
            </a:r>
            <a:endParaRPr lang="it-IT" sz="1400"/>
          </a:p>
        </p:txBody>
      </p:sp>
      <p:sp>
        <p:nvSpPr>
          <p:cNvPr id="8" name="Segnaposto numero diapositiva 5"/>
          <p:cNvSpPr>
            <a:spLocks noGrp="1"/>
          </p:cNvSpPr>
          <p:nvPr>
            <p:ph type="sldNum" sz="quarter" idx="12"/>
          </p:nvPr>
        </p:nvSpPr>
        <p:spPr>
          <a:xfrm>
            <a:off x="8101013" y="6381750"/>
            <a:ext cx="215900" cy="276225"/>
          </a:xfrm>
        </p:spPr>
        <p:txBody>
          <a:bodyPr/>
          <a:lstStyle/>
          <a:p>
            <a:pPr algn="l">
              <a:defRPr/>
            </a:pPr>
            <a:r>
              <a:rPr lang="it-IT" sz="1600" dirty="0">
                <a:solidFill>
                  <a:schemeClr val="tx1"/>
                </a:solidFill>
              </a:rPr>
              <a:t>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755576" y="695593"/>
            <a:ext cx="7560840" cy="4401205"/>
          </a:xfrm>
          <a:prstGeom prst="rect">
            <a:avLst/>
          </a:prstGeom>
          <a:ln w="28575">
            <a:solidFill>
              <a:schemeClr val="accent1"/>
            </a:solidFill>
          </a:ln>
        </p:spPr>
        <p:style>
          <a:lnRef idx="0">
            <a:scrgbClr r="0" g="0" b="0"/>
          </a:lnRef>
          <a:fillRef idx="1003">
            <a:schemeClr val="lt2"/>
          </a:fillRef>
          <a:effectRef idx="0">
            <a:scrgbClr r="0" g="0" b="0"/>
          </a:effectRef>
          <a:fontRef idx="major"/>
        </p:style>
        <p:txBody>
          <a:bodyPr>
            <a:spAutoFit/>
          </a:bodyPr>
          <a:lstStyle/>
          <a:p>
            <a:pPr algn="ctr"/>
            <a:r>
              <a:rPr lang="it-IT" sz="1400" b="1">
                <a:cs typeface="Arial" charset="0"/>
              </a:rPr>
              <a:t> </a:t>
            </a:r>
            <a:endParaRPr lang="it-IT" sz="1400">
              <a:cs typeface="Arial" charset="0"/>
            </a:endParaRPr>
          </a:p>
          <a:p>
            <a:pPr algn="ctr"/>
            <a:r>
              <a:rPr lang="it-IT" sz="1400" b="1">
                <a:latin typeface="Book Antiqua" pitchFamily="18" charset="0"/>
                <a:cs typeface="Arial" charset="0"/>
              </a:rPr>
              <a:t>3.SERVIZI PER IL CLIENTE E LE AZIENDE</a:t>
            </a:r>
          </a:p>
          <a:p>
            <a:pPr algn="ctr"/>
            <a:endParaRPr lang="it-IT" sz="1400" b="1">
              <a:latin typeface="Book Antiqua" pitchFamily="18" charset="0"/>
              <a:cs typeface="Arial" charset="0"/>
            </a:endParaRPr>
          </a:p>
          <a:p>
            <a:pPr algn="ctr"/>
            <a:r>
              <a:rPr lang="it-IT" sz="1400" b="1">
                <a:latin typeface="Book Antiqua" pitchFamily="18" charset="0"/>
                <a:cs typeface="Arial" charset="0"/>
              </a:rPr>
              <a:t>Prenotazione/acquisto biglietto</a:t>
            </a:r>
          </a:p>
          <a:p>
            <a:pPr algn="ctr"/>
            <a:r>
              <a:rPr lang="it-IT" sz="1400">
                <a:latin typeface="Book Antiqua" pitchFamily="18" charset="0"/>
                <a:cs typeface="Arial" charset="0"/>
              </a:rPr>
              <a:t>Percentuale delle sale cinematografiche che utilizzano:</a:t>
            </a:r>
          </a:p>
          <a:p>
            <a:pPr algn="ctr"/>
            <a:r>
              <a:rPr lang="it-IT" sz="1400" b="1">
                <a:latin typeface="Book Antiqua" pitchFamily="18" charset="0"/>
                <a:cs typeface="Arial" charset="0"/>
              </a:rPr>
              <a:t>		</a:t>
            </a:r>
          </a:p>
          <a:p>
            <a:pPr algn="ctr"/>
            <a:r>
              <a:rPr lang="it-IT" sz="1400" b="1">
                <a:latin typeface="Book Antiqua" pitchFamily="18" charset="0"/>
                <a:cs typeface="Arial" charset="0"/>
              </a:rPr>
              <a:t>Servizio di prenotazione dei biglietti	49%</a:t>
            </a:r>
          </a:p>
          <a:p>
            <a:pPr algn="ctr"/>
            <a:r>
              <a:rPr lang="it-IT" sz="1400" b="1">
                <a:latin typeface="Book Antiqua" pitchFamily="18" charset="0"/>
                <a:cs typeface="Arial" charset="0"/>
              </a:rPr>
              <a:t>	</a:t>
            </a:r>
            <a:r>
              <a:rPr lang="it-IT" sz="1400">
                <a:latin typeface="Book Antiqua" pitchFamily="18" charset="0"/>
                <a:cs typeface="Arial" charset="0"/>
              </a:rPr>
              <a:t>Online			72%</a:t>
            </a:r>
          </a:p>
          <a:p>
            <a:pPr algn="ctr"/>
            <a:r>
              <a:rPr lang="it-IT" sz="1400">
                <a:latin typeface="Book Antiqua" pitchFamily="18" charset="0"/>
                <a:cs typeface="Arial" charset="0"/>
              </a:rPr>
              <a:t>	Call Center			58%</a:t>
            </a:r>
          </a:p>
          <a:p>
            <a:pPr algn="ctr"/>
            <a:r>
              <a:rPr lang="it-IT" sz="1400">
                <a:latin typeface="Book Antiqua" pitchFamily="18" charset="0"/>
                <a:cs typeface="Arial" charset="0"/>
              </a:rPr>
              <a:t>	Sms			12%</a:t>
            </a:r>
          </a:p>
          <a:p>
            <a:pPr algn="ctr"/>
            <a:r>
              <a:rPr lang="it-IT" sz="1400" b="1">
                <a:latin typeface="Book Antiqua" pitchFamily="18" charset="0"/>
                <a:cs typeface="Arial" charset="0"/>
              </a:rPr>
              <a:t>	</a:t>
            </a:r>
          </a:p>
          <a:p>
            <a:pPr algn="ctr"/>
            <a:r>
              <a:rPr lang="it-IT" sz="1400" b="1">
                <a:latin typeface="Book Antiqua" pitchFamily="18" charset="0"/>
                <a:cs typeface="Arial" charset="0"/>
              </a:rPr>
              <a:t>Servizio di vendita dei biglietti online	24%</a:t>
            </a:r>
          </a:p>
          <a:p>
            <a:pPr algn="ctr"/>
            <a:r>
              <a:rPr lang="it-IT" sz="1400">
                <a:latin typeface="Book Antiqua" pitchFamily="18" charset="0"/>
                <a:cs typeface="Arial" charset="0"/>
              </a:rPr>
              <a:t>Biglietto stampabile a casa		88%</a:t>
            </a:r>
          </a:p>
          <a:p>
            <a:pPr algn="ctr"/>
            <a:r>
              <a:rPr lang="it-IT" sz="1400">
                <a:latin typeface="Book Antiqua" pitchFamily="18" charset="0"/>
                <a:cs typeface="Arial" charset="0"/>
              </a:rPr>
              <a:t>Biglietto da mostrare su dispositivo mobile	66%</a:t>
            </a:r>
          </a:p>
          <a:p>
            <a:r>
              <a:rPr lang="it-IT" sz="1400" b="1">
                <a:latin typeface="Book Antiqua" pitchFamily="18" charset="0"/>
                <a:cs typeface="Arial" charset="0"/>
              </a:rPr>
              <a:t>		</a:t>
            </a:r>
          </a:p>
          <a:p>
            <a:pPr algn="ctr"/>
            <a:r>
              <a:rPr lang="it-IT" sz="1400" b="1">
                <a:latin typeface="Book Antiqua" pitchFamily="18" charset="0"/>
                <a:cs typeface="Arial" charset="0"/>
              </a:rPr>
              <a:t>Servizio di vendita biglietti con Call Center    12%</a:t>
            </a:r>
          </a:p>
          <a:p>
            <a:pPr algn="ctr"/>
            <a:r>
              <a:rPr lang="it-IT" sz="1400" b="1">
                <a:latin typeface="Book Antiqua" pitchFamily="18" charset="0"/>
                <a:cs typeface="Arial" charset="0"/>
              </a:rPr>
              <a:t>		</a:t>
            </a:r>
          </a:p>
          <a:p>
            <a:pPr algn="ctr"/>
            <a:r>
              <a:rPr lang="it-IT" sz="1400" b="1">
                <a:latin typeface="Book Antiqua" pitchFamily="18" charset="0"/>
                <a:cs typeface="Arial" charset="0"/>
              </a:rPr>
              <a:t>Totem/casse automatiche 		   5%</a:t>
            </a:r>
          </a:p>
          <a:p>
            <a:endParaRPr lang="it-IT" sz="1400">
              <a:latin typeface="Book Antiqua" pitchFamily="18" charset="0"/>
              <a:cs typeface="Arial" charset="0"/>
            </a:endParaRPr>
          </a:p>
          <a:p>
            <a:r>
              <a:rPr lang="it-IT" sz="1400">
                <a:latin typeface="Book Antiqua" pitchFamily="18" charset="0"/>
                <a:cs typeface="Arial" charset="0"/>
              </a:rPr>
              <a:t> </a:t>
            </a:r>
          </a:p>
        </p:txBody>
      </p:sp>
      <p:pic>
        <p:nvPicPr>
          <p:cNvPr id="21508" name="Immagine 2" descr="1924385_logo ANEC.jpg"/>
          <p:cNvPicPr>
            <a:picLocks noChangeAspect="1"/>
          </p:cNvPicPr>
          <p:nvPr/>
        </p:nvPicPr>
        <p:blipFill>
          <a:blip r:embed="rId2">
            <a:clrChange>
              <a:clrFrom>
                <a:srgbClr val="FFFFFF"/>
              </a:clrFrom>
              <a:clrTo>
                <a:srgbClr val="FFFFFF">
                  <a:alpha val="0"/>
                </a:srgbClr>
              </a:clrTo>
            </a:clrChange>
            <a:grayscl/>
            <a:biLevel thresh="50000"/>
          </a:blip>
          <a:srcRect/>
          <a:stretch>
            <a:fillRect/>
          </a:stretch>
        </p:blipFill>
        <p:spPr bwMode="auto">
          <a:xfrm>
            <a:off x="1546225" y="6381750"/>
            <a:ext cx="288925" cy="292100"/>
          </a:xfrm>
          <a:prstGeom prst="rect">
            <a:avLst/>
          </a:prstGeom>
          <a:noFill/>
          <a:ln w="9525">
            <a:noFill/>
            <a:miter lim="800000"/>
            <a:headEnd/>
            <a:tailEnd/>
          </a:ln>
        </p:spPr>
      </p:pic>
      <p:pic>
        <p:nvPicPr>
          <p:cNvPr id="21509" name="Immagine 3"/>
          <p:cNvPicPr>
            <a:picLocks noChangeAspect="1"/>
          </p:cNvPicPr>
          <p:nvPr/>
        </p:nvPicPr>
        <p:blipFill>
          <a:blip r:embed="rId3"/>
          <a:srcRect/>
          <a:stretch>
            <a:fillRect/>
          </a:stretch>
        </p:blipFill>
        <p:spPr bwMode="auto">
          <a:xfrm>
            <a:off x="7280275" y="6381750"/>
            <a:ext cx="315913" cy="287338"/>
          </a:xfrm>
          <a:prstGeom prst="rect">
            <a:avLst/>
          </a:prstGeom>
          <a:noFill/>
          <a:ln w="9525">
            <a:noFill/>
            <a:miter lim="800000"/>
            <a:headEnd/>
            <a:tailEnd/>
          </a:ln>
        </p:spPr>
      </p:pic>
      <p:sp>
        <p:nvSpPr>
          <p:cNvPr id="21510" name="Rettangolo 4"/>
          <p:cNvSpPr>
            <a:spLocks noChangeArrowheads="1"/>
          </p:cNvSpPr>
          <p:nvPr/>
        </p:nvSpPr>
        <p:spPr bwMode="auto">
          <a:xfrm>
            <a:off x="2051050" y="6361113"/>
            <a:ext cx="5070475" cy="307975"/>
          </a:xfrm>
          <a:prstGeom prst="rect">
            <a:avLst/>
          </a:prstGeom>
          <a:noFill/>
          <a:ln w="9525">
            <a:noFill/>
            <a:miter lim="800000"/>
            <a:headEnd/>
            <a:tailEnd/>
          </a:ln>
        </p:spPr>
        <p:txBody>
          <a:bodyPr>
            <a:spAutoFit/>
          </a:bodyPr>
          <a:lstStyle/>
          <a:p>
            <a:r>
              <a:rPr lang="it-IT" sz="1400" b="1">
                <a:latin typeface="Aharoni" pitchFamily="2" charset="-79"/>
                <a:cs typeface="Aharoni" pitchFamily="2" charset="-79"/>
              </a:rPr>
              <a:t>ECONOMIA  E SVILUPPO DELLA SALA CINEMATOGRAFICA</a:t>
            </a:r>
            <a:endParaRPr lang="it-IT" sz="1400"/>
          </a:p>
        </p:txBody>
      </p:sp>
      <p:sp>
        <p:nvSpPr>
          <p:cNvPr id="8" name="Segnaposto numero diapositiva 5"/>
          <p:cNvSpPr>
            <a:spLocks noGrp="1"/>
          </p:cNvSpPr>
          <p:nvPr>
            <p:ph type="sldNum" sz="quarter" idx="12"/>
          </p:nvPr>
        </p:nvSpPr>
        <p:spPr>
          <a:xfrm>
            <a:off x="8101013" y="6381750"/>
            <a:ext cx="215900" cy="276225"/>
          </a:xfrm>
        </p:spPr>
        <p:txBody>
          <a:bodyPr/>
          <a:lstStyle/>
          <a:p>
            <a:pPr algn="l">
              <a:defRPr/>
            </a:pPr>
            <a:r>
              <a:rPr lang="it-IT" sz="1600" dirty="0">
                <a:solidFill>
                  <a:schemeClr val="tx1"/>
                </a:solidFill>
              </a:rPr>
              <a:t>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755576" y="600943"/>
            <a:ext cx="7560840" cy="307777"/>
          </a:xfrm>
          <a:prstGeom prst="rect">
            <a:avLst/>
          </a:prstGeom>
          <a:ln w="28575">
            <a:solidFill>
              <a:schemeClr val="accent1"/>
            </a:solidFill>
          </a:ln>
        </p:spPr>
        <p:style>
          <a:lnRef idx="0">
            <a:scrgbClr r="0" g="0" b="0"/>
          </a:lnRef>
          <a:fillRef idx="1003">
            <a:schemeClr val="lt2"/>
          </a:fillRef>
          <a:effectRef idx="0">
            <a:scrgbClr r="0" g="0" b="0"/>
          </a:effectRef>
          <a:fontRef idx="major"/>
        </p:style>
        <p:txBody>
          <a:bodyPr>
            <a:spAutoFit/>
          </a:bodyPr>
          <a:lstStyle/>
          <a:p>
            <a:pPr algn="ctr">
              <a:defRPr/>
            </a:pPr>
            <a:r>
              <a:rPr lang="it-IT" sz="1400" b="1" dirty="0"/>
              <a:t> </a:t>
            </a:r>
            <a:r>
              <a:rPr lang="it-IT" sz="1400" b="1" dirty="0">
                <a:latin typeface="Book Antiqua" pitchFamily="18" charset="0"/>
              </a:rPr>
              <a:t>Dati aziende sistemi di biglietteria elettronica</a:t>
            </a:r>
            <a:endParaRPr lang="it-IT" sz="1400" dirty="0">
              <a:latin typeface="Book Antiqua" pitchFamily="18" charset="0"/>
            </a:endParaRPr>
          </a:p>
        </p:txBody>
      </p:sp>
      <p:pic>
        <p:nvPicPr>
          <p:cNvPr id="22532" name="Immagine 2" descr="1924385_logo ANEC.jpg"/>
          <p:cNvPicPr>
            <a:picLocks noChangeAspect="1"/>
          </p:cNvPicPr>
          <p:nvPr/>
        </p:nvPicPr>
        <p:blipFill>
          <a:blip r:embed="rId2">
            <a:clrChange>
              <a:clrFrom>
                <a:srgbClr val="FFFFFF"/>
              </a:clrFrom>
              <a:clrTo>
                <a:srgbClr val="FFFFFF">
                  <a:alpha val="0"/>
                </a:srgbClr>
              </a:clrTo>
            </a:clrChange>
            <a:grayscl/>
            <a:biLevel thresh="50000"/>
          </a:blip>
          <a:srcRect/>
          <a:stretch>
            <a:fillRect/>
          </a:stretch>
        </p:blipFill>
        <p:spPr bwMode="auto">
          <a:xfrm>
            <a:off x="1546225" y="6381750"/>
            <a:ext cx="288925" cy="292100"/>
          </a:xfrm>
          <a:prstGeom prst="rect">
            <a:avLst/>
          </a:prstGeom>
          <a:noFill/>
          <a:ln w="9525">
            <a:noFill/>
            <a:miter lim="800000"/>
            <a:headEnd/>
            <a:tailEnd/>
          </a:ln>
        </p:spPr>
      </p:pic>
      <p:pic>
        <p:nvPicPr>
          <p:cNvPr id="22533" name="Immagine 3"/>
          <p:cNvPicPr>
            <a:picLocks noChangeAspect="1"/>
          </p:cNvPicPr>
          <p:nvPr/>
        </p:nvPicPr>
        <p:blipFill>
          <a:blip r:embed="rId3"/>
          <a:srcRect/>
          <a:stretch>
            <a:fillRect/>
          </a:stretch>
        </p:blipFill>
        <p:spPr bwMode="auto">
          <a:xfrm>
            <a:off x="7280275" y="6381750"/>
            <a:ext cx="315913" cy="287338"/>
          </a:xfrm>
          <a:prstGeom prst="rect">
            <a:avLst/>
          </a:prstGeom>
          <a:noFill/>
          <a:ln w="9525">
            <a:noFill/>
            <a:miter lim="800000"/>
            <a:headEnd/>
            <a:tailEnd/>
          </a:ln>
        </p:spPr>
      </p:pic>
      <p:sp>
        <p:nvSpPr>
          <p:cNvPr id="22534" name="Rettangolo 4"/>
          <p:cNvSpPr>
            <a:spLocks noChangeArrowheads="1"/>
          </p:cNvSpPr>
          <p:nvPr/>
        </p:nvSpPr>
        <p:spPr bwMode="auto">
          <a:xfrm>
            <a:off x="2051050" y="6361113"/>
            <a:ext cx="5070475" cy="307975"/>
          </a:xfrm>
          <a:prstGeom prst="rect">
            <a:avLst/>
          </a:prstGeom>
          <a:noFill/>
          <a:ln w="9525">
            <a:noFill/>
            <a:miter lim="800000"/>
            <a:headEnd/>
            <a:tailEnd/>
          </a:ln>
        </p:spPr>
        <p:txBody>
          <a:bodyPr>
            <a:spAutoFit/>
          </a:bodyPr>
          <a:lstStyle/>
          <a:p>
            <a:r>
              <a:rPr lang="it-IT" sz="1400" b="1">
                <a:latin typeface="Aharoni" pitchFamily="2" charset="-79"/>
                <a:cs typeface="Aharoni" pitchFamily="2" charset="-79"/>
              </a:rPr>
              <a:t>ECONOMIA  E SVILUPPO DELLA SALA CINEMATOGRAFICA</a:t>
            </a:r>
            <a:endParaRPr lang="it-IT" sz="1400"/>
          </a:p>
        </p:txBody>
      </p:sp>
      <p:graphicFrame>
        <p:nvGraphicFramePr>
          <p:cNvPr id="22673" name="Group 145"/>
          <p:cNvGraphicFramePr>
            <a:graphicFrameLocks noGrp="1"/>
          </p:cNvGraphicFramePr>
          <p:nvPr/>
        </p:nvGraphicFramePr>
        <p:xfrm>
          <a:off x="827088" y="1052513"/>
          <a:ext cx="7370762" cy="4478337"/>
        </p:xfrm>
        <a:graphic>
          <a:graphicData uri="http://schemas.openxmlformats.org/drawingml/2006/table">
            <a:tbl>
              <a:tblPr/>
              <a:tblGrid>
                <a:gridCol w="3527425"/>
                <a:gridCol w="1081087"/>
                <a:gridCol w="936625"/>
                <a:gridCol w="790575"/>
                <a:gridCol w="1035050"/>
              </a:tblGrid>
              <a:tr h="666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anno</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2010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2011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2012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2013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193675">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it-IT" sz="1200" b="1" i="0" u="none" strike="noStrike" cap="none" normalizeH="0" baseline="0" smtClean="0">
                        <a:ln>
                          <a:noFill/>
                        </a:ln>
                        <a:solidFill>
                          <a:srgbClr val="000000"/>
                        </a:solidFill>
                        <a:effectLst/>
                        <a:latin typeface="Book Antiqua" pitchFamily="18" charset="0"/>
                        <a:cs typeface="Arial" charset="0"/>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it-IT" sz="1200" b="1" i="0" u="none" strike="noStrike" cap="none" normalizeH="0" baseline="0" smtClean="0">
                        <a:ln>
                          <a:noFill/>
                        </a:ln>
                        <a:solidFill>
                          <a:srgbClr val="000000"/>
                        </a:solidFill>
                        <a:effectLst/>
                        <a:latin typeface="Book Antiqua" pitchFamily="18" charset="0"/>
                        <a:cs typeface="Arial"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 </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 </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 </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666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schermi con servizi attivi</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1.498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1.606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1.769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1.815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666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biglietti venduti</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51.907.037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58.595.083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57.884.154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64.315.184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66675">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it-IT" sz="1200" b="1" i="0" u="none" strike="noStrike" cap="none" normalizeH="0" baseline="0" smtClean="0">
                        <a:ln>
                          <a:noFill/>
                        </a:ln>
                        <a:solidFill>
                          <a:srgbClr val="000000"/>
                        </a:solidFill>
                        <a:effectLst/>
                        <a:latin typeface="Book Antiqua" pitchFamily="18" charset="0"/>
                        <a:cs typeface="Arial" charset="0"/>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it-IT" sz="1200" b="1" i="0" u="none" strike="noStrike" cap="none" normalizeH="0" baseline="0" smtClean="0">
                        <a:ln>
                          <a:noFill/>
                        </a:ln>
                        <a:solidFill>
                          <a:srgbClr val="000000"/>
                        </a:solidFill>
                        <a:effectLst/>
                        <a:latin typeface="Book Antiqua" pitchFamily="18" charset="0"/>
                        <a:cs typeface="Arial" charset="0"/>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666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prenotazioni web</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3.074.435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3.466.396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2.949.819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2.590.603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1936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incidenza prenotazioni web su biglietti venduti</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5,92%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5,91%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5,09%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4,02%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1936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vendite web</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1.591.549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1.786.344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1.489.360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1.973.711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1936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incidenza vendita web su biglietti venduti</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3,06%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3,04%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2,57%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3,06%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1936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prenotazioni/vendite call center</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375.017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344.621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354.913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314.074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1746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incidenza pren/vend call center su biglietti venduti</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0,72%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0,59%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0,61%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0,49%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1936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prenotazioni/vendite mobile</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12.002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163.924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456.828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762.752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063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incidenza pren/vend mobile su biglietti venduti</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0,02%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0,28%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0,79%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1,18%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1936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prenotazioni sms</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58.637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69.529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39.597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33.839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1666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incidenza prenotazioni sms</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0,11%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0,11%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0,07%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0,05%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1936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prenotazioni telefonica dal cinema</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6.898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474.585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437.965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430.364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1397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incidenza prenotazione telefonica dal cinema</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0,02%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0.98%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0,91%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0,77%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1936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totale prenotazioni/vendite</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5.118.538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6.305.399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5.728.482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6.105.343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381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incidenza pren/vend su biglietti venduti</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9,73%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10,76%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9,90%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9,49%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193675">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Fonte: elaborazione su dati gentilmente forniti da CREA e </a:t>
                      </a:r>
                    </a:p>
                    <a:p>
                      <a:pPr marL="0" marR="0" lvl="0" indent="0" algn="l"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TIX PRODUCTION</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it-IT"/>
                    </a:p>
                  </a:txBody>
                  <a:tcPr/>
                </a:tc>
                <a:tc hMerge="1">
                  <a:txBody>
                    <a:bodyPr/>
                    <a:lstStyle/>
                    <a:p>
                      <a:endParaRPr lang="it-IT"/>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rgbClr val="000000"/>
                        </a:solidFill>
                        <a:effectLst/>
                        <a:latin typeface="Book Antiqua" pitchFamily="18" charset="0"/>
                        <a:cs typeface="Arial" charset="0"/>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rgbClr val="000000"/>
                        </a:solidFill>
                        <a:effectLst/>
                        <a:latin typeface="Book Antiqua" pitchFamily="18" charset="0"/>
                        <a:cs typeface="Arial" charset="0"/>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376238">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Il campione analizzato è composto per l'85% da schermi CREA e</a:t>
                      </a:r>
                    </a:p>
                    <a:p>
                      <a:pPr marL="0" marR="0" lvl="0" indent="0" algn="l"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per il 15% da schermi TIX PRODUCTION</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it-IT"/>
                    </a:p>
                  </a:txBody>
                  <a:tcPr/>
                </a:tc>
                <a:tc hMerge="1">
                  <a:txBody>
                    <a:bodyPr/>
                    <a:lstStyle/>
                    <a:p>
                      <a:endParaRPr lang="it-IT"/>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Arial" charset="0"/>
                          <a:cs typeface="Arial" charset="0"/>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Arial" charset="0"/>
                          <a:cs typeface="Arial" charset="0"/>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8" name="Segnaposto numero diapositiva 5"/>
          <p:cNvSpPr>
            <a:spLocks noGrp="1"/>
          </p:cNvSpPr>
          <p:nvPr>
            <p:ph type="sldNum" sz="quarter" idx="12"/>
          </p:nvPr>
        </p:nvSpPr>
        <p:spPr>
          <a:xfrm>
            <a:off x="8101013" y="6381750"/>
            <a:ext cx="215900" cy="276225"/>
          </a:xfrm>
        </p:spPr>
        <p:txBody>
          <a:bodyPr/>
          <a:lstStyle/>
          <a:p>
            <a:pPr algn="l">
              <a:defRPr/>
            </a:pPr>
            <a:r>
              <a:rPr lang="it-IT" sz="1600" dirty="0">
                <a:solidFill>
                  <a:schemeClr val="tx1"/>
                </a:solidFill>
              </a:rPr>
              <a:t>7</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755576" y="548680"/>
            <a:ext cx="7560840" cy="738664"/>
          </a:xfrm>
          <a:prstGeom prst="rect">
            <a:avLst/>
          </a:prstGeom>
          <a:ln w="28575">
            <a:solidFill>
              <a:schemeClr val="accent1"/>
            </a:solidFill>
          </a:ln>
        </p:spPr>
        <p:style>
          <a:lnRef idx="0">
            <a:scrgbClr r="0" g="0" b="0"/>
          </a:lnRef>
          <a:fillRef idx="1003">
            <a:schemeClr val="lt2"/>
          </a:fillRef>
          <a:effectRef idx="0">
            <a:scrgbClr r="0" g="0" b="0"/>
          </a:effectRef>
          <a:fontRef idx="major"/>
        </p:style>
        <p:txBody>
          <a:bodyPr>
            <a:spAutoFit/>
          </a:bodyPr>
          <a:lstStyle/>
          <a:p>
            <a:pPr algn="ctr">
              <a:defRPr/>
            </a:pPr>
            <a:r>
              <a:rPr lang="it-IT" sz="1400" b="1" dirty="0"/>
              <a:t> </a:t>
            </a:r>
            <a:endParaRPr lang="it-IT" sz="1400" dirty="0"/>
          </a:p>
          <a:p>
            <a:pPr algn="ctr">
              <a:defRPr/>
            </a:pPr>
            <a:r>
              <a:rPr lang="it-IT" sz="1400" b="1" dirty="0">
                <a:latin typeface="Book Antiqua" pitchFamily="18" charset="0"/>
              </a:rPr>
              <a:t>Dati aziende sistemi di biglietteria elettronica</a:t>
            </a:r>
            <a:endParaRPr lang="it-IT" sz="1400" dirty="0">
              <a:latin typeface="Book Antiqua" pitchFamily="18" charset="0"/>
            </a:endParaRPr>
          </a:p>
          <a:p>
            <a:pPr algn="ctr">
              <a:defRPr/>
            </a:pPr>
            <a:endParaRPr lang="it-IT" sz="1400" b="1" dirty="0">
              <a:latin typeface="Book Antiqua" pitchFamily="18" charset="0"/>
            </a:endParaRPr>
          </a:p>
        </p:txBody>
      </p:sp>
      <p:pic>
        <p:nvPicPr>
          <p:cNvPr id="23556" name="Immagine 2" descr="1924385_logo ANEC.jpg"/>
          <p:cNvPicPr>
            <a:picLocks noChangeAspect="1"/>
          </p:cNvPicPr>
          <p:nvPr/>
        </p:nvPicPr>
        <p:blipFill>
          <a:blip r:embed="rId2">
            <a:clrChange>
              <a:clrFrom>
                <a:srgbClr val="FFFFFF"/>
              </a:clrFrom>
              <a:clrTo>
                <a:srgbClr val="FFFFFF">
                  <a:alpha val="0"/>
                </a:srgbClr>
              </a:clrTo>
            </a:clrChange>
            <a:grayscl/>
            <a:biLevel thresh="50000"/>
          </a:blip>
          <a:srcRect/>
          <a:stretch>
            <a:fillRect/>
          </a:stretch>
        </p:blipFill>
        <p:spPr bwMode="auto">
          <a:xfrm>
            <a:off x="1546225" y="6381750"/>
            <a:ext cx="288925" cy="292100"/>
          </a:xfrm>
          <a:prstGeom prst="rect">
            <a:avLst/>
          </a:prstGeom>
          <a:noFill/>
          <a:ln w="9525">
            <a:noFill/>
            <a:miter lim="800000"/>
            <a:headEnd/>
            <a:tailEnd/>
          </a:ln>
        </p:spPr>
      </p:pic>
      <p:pic>
        <p:nvPicPr>
          <p:cNvPr id="23557" name="Immagine 3"/>
          <p:cNvPicPr>
            <a:picLocks noChangeAspect="1"/>
          </p:cNvPicPr>
          <p:nvPr/>
        </p:nvPicPr>
        <p:blipFill>
          <a:blip r:embed="rId3"/>
          <a:srcRect/>
          <a:stretch>
            <a:fillRect/>
          </a:stretch>
        </p:blipFill>
        <p:spPr bwMode="auto">
          <a:xfrm>
            <a:off x="7280275" y="6381750"/>
            <a:ext cx="315913" cy="287338"/>
          </a:xfrm>
          <a:prstGeom prst="rect">
            <a:avLst/>
          </a:prstGeom>
          <a:noFill/>
          <a:ln w="9525">
            <a:noFill/>
            <a:miter lim="800000"/>
            <a:headEnd/>
            <a:tailEnd/>
          </a:ln>
        </p:spPr>
      </p:pic>
      <p:sp>
        <p:nvSpPr>
          <p:cNvPr id="23558" name="Rettangolo 4"/>
          <p:cNvSpPr>
            <a:spLocks noChangeArrowheads="1"/>
          </p:cNvSpPr>
          <p:nvPr/>
        </p:nvSpPr>
        <p:spPr bwMode="auto">
          <a:xfrm>
            <a:off x="2051050" y="6361113"/>
            <a:ext cx="5070475" cy="307975"/>
          </a:xfrm>
          <a:prstGeom prst="rect">
            <a:avLst/>
          </a:prstGeom>
          <a:noFill/>
          <a:ln w="9525">
            <a:noFill/>
            <a:miter lim="800000"/>
            <a:headEnd/>
            <a:tailEnd/>
          </a:ln>
        </p:spPr>
        <p:txBody>
          <a:bodyPr>
            <a:spAutoFit/>
          </a:bodyPr>
          <a:lstStyle/>
          <a:p>
            <a:r>
              <a:rPr lang="it-IT" sz="1400" b="1">
                <a:latin typeface="Aharoni" pitchFamily="2" charset="-79"/>
                <a:cs typeface="Aharoni" pitchFamily="2" charset="-79"/>
              </a:rPr>
              <a:t>ECONOMIA  E SVILUPPO DELLA SALA CINEMATOGRAFICA</a:t>
            </a:r>
            <a:endParaRPr lang="it-IT" sz="1400"/>
          </a:p>
        </p:txBody>
      </p:sp>
      <p:graphicFrame>
        <p:nvGraphicFramePr>
          <p:cNvPr id="23590" name="Group 38"/>
          <p:cNvGraphicFramePr>
            <a:graphicFrameLocks noGrp="1"/>
          </p:cNvGraphicFramePr>
          <p:nvPr/>
        </p:nvGraphicFramePr>
        <p:xfrm>
          <a:off x="2339975" y="1844675"/>
          <a:ext cx="4781550" cy="2471738"/>
        </p:xfrm>
        <a:graphic>
          <a:graphicData uri="http://schemas.openxmlformats.org/drawingml/2006/table">
            <a:tbl>
              <a:tblPr/>
              <a:tblGrid>
                <a:gridCol w="2198688"/>
                <a:gridCol w="2582862"/>
              </a:tblGrid>
              <a:tr h="709613">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rgbClr val="000000"/>
                        </a:solidFill>
                        <a:effectLst/>
                        <a:latin typeface="Book Antiqua" pitchFamily="18" charset="0"/>
                        <a:cs typeface="Arial"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PERCENTUALE MEDIA </a:t>
                      </a:r>
                      <a:br>
                        <a:rPr kumimoji="0" lang="it-IT" sz="1200" b="1" i="0" u="none" strike="noStrike" cap="none" normalizeH="0" baseline="0" smtClean="0">
                          <a:ln>
                            <a:noFill/>
                          </a:ln>
                          <a:solidFill>
                            <a:srgbClr val="000000"/>
                          </a:solidFill>
                          <a:effectLst/>
                          <a:latin typeface="Book Antiqua" pitchFamily="18" charset="0"/>
                          <a:cs typeface="Arial" charset="0"/>
                        </a:rPr>
                      </a:br>
                      <a:r>
                        <a:rPr kumimoji="0" lang="it-IT" sz="1200" b="1" i="0" u="none" strike="noStrike" cap="none" normalizeH="0" baseline="0" smtClean="0">
                          <a:ln>
                            <a:noFill/>
                          </a:ln>
                          <a:solidFill>
                            <a:srgbClr val="000000"/>
                          </a:solidFill>
                          <a:effectLst/>
                          <a:latin typeface="Book Antiqua" pitchFamily="18" charset="0"/>
                          <a:cs typeface="Arial" charset="0"/>
                        </a:rPr>
                        <a:t>TOTALE BIGLIETTI PRENOTATI E PREVENDUTI</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349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ANNO 2013</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9,43%</a:t>
                      </a:r>
                      <a:endParaRPr kumimoji="0" lang="it-IT" sz="1200" b="1" i="0" u="none" strike="noStrike" cap="none" normalizeH="0" baseline="0" smtClean="0">
                        <a:ln>
                          <a:noFill/>
                        </a:ln>
                        <a:solidFill>
                          <a:srgbClr val="000000"/>
                        </a:solidFill>
                        <a:effectLst/>
                        <a:latin typeface="Book Antiqua" pitchFamily="18" charset="0"/>
                        <a:cs typeface="Arial"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000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 </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 </a:t>
                      </a:r>
                      <a:endParaRPr kumimoji="0" lang="it-IT" sz="1200" b="1" i="0" u="none" strike="noStrike" cap="none" normalizeH="0" baseline="0" smtClean="0">
                        <a:ln>
                          <a:noFill/>
                        </a:ln>
                        <a:solidFill>
                          <a:srgbClr val="000000"/>
                        </a:solidFill>
                        <a:effectLst/>
                        <a:latin typeface="Book Antiqua" pitchFamily="18" charset="0"/>
                        <a:cs typeface="Arial"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349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SOLE A CATINELLE</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15,13%</a:t>
                      </a:r>
                      <a:endParaRPr kumimoji="0" lang="it-IT" sz="1200" b="1" i="0" u="none" strike="noStrike" cap="none" normalizeH="0" baseline="0" smtClean="0">
                        <a:ln>
                          <a:noFill/>
                        </a:ln>
                        <a:solidFill>
                          <a:srgbClr val="000000"/>
                        </a:solidFill>
                        <a:effectLst/>
                        <a:latin typeface="Book Antiqua" pitchFamily="18" charset="0"/>
                        <a:cs typeface="Arial"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3873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SOLE A CATINELLE </a:t>
                      </a:r>
                    </a:p>
                    <a:p>
                      <a:pPr marL="0" marR="0" lvl="0" indent="0" algn="ctr" defTabSz="914400" rtl="0" eaLnBrk="1" fontAlgn="b"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prima settimana</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18,23%</a:t>
                      </a:r>
                      <a:endParaRPr kumimoji="0" lang="it-IT" sz="1200" b="1" i="0" u="none" strike="noStrike" cap="none" normalizeH="0" baseline="0" smtClean="0">
                        <a:ln>
                          <a:noFill/>
                        </a:ln>
                        <a:solidFill>
                          <a:srgbClr val="000000"/>
                        </a:solidFill>
                        <a:effectLst/>
                        <a:latin typeface="Book Antiqua" pitchFamily="18" charset="0"/>
                        <a:cs typeface="Arial"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349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ANNA KARENINA</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Book Antiqua" pitchFamily="18" charset="0"/>
                          <a:cs typeface="Arial" charset="0"/>
                        </a:rPr>
                        <a:t>6,29%</a:t>
                      </a:r>
                      <a:endParaRPr kumimoji="0" lang="it-IT" sz="1200" b="1" i="0" u="none" strike="noStrike" cap="none" normalizeH="0" baseline="0" smtClean="0">
                        <a:ln>
                          <a:noFill/>
                        </a:ln>
                        <a:solidFill>
                          <a:srgbClr val="000000"/>
                        </a:solidFill>
                        <a:effectLst/>
                        <a:latin typeface="Book Antiqua" pitchFamily="18" charset="0"/>
                        <a:cs typeface="Arial"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3495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it-IT" sz="1200" b="1" i="0" u="none" strike="noStrike" cap="none" normalizeH="0" baseline="0" smtClean="0">
                        <a:ln>
                          <a:noFill/>
                        </a:ln>
                        <a:solidFill>
                          <a:srgbClr val="000000"/>
                        </a:solidFill>
                        <a:effectLst/>
                        <a:latin typeface="Book Antiqua" pitchFamily="18" charset="0"/>
                        <a:cs typeface="Arial"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rgbClr val="000000"/>
                        </a:solidFill>
                        <a:effectLst/>
                        <a:latin typeface="Book Antiqua" pitchFamily="18" charset="0"/>
                        <a:cs typeface="Arial"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349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Book Antiqua" pitchFamily="18" charset="0"/>
                          <a:cs typeface="Arial" charset="0"/>
                        </a:rPr>
                        <a:t>Fonte: CREA </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rgbClr val="000000"/>
                        </a:solidFill>
                        <a:effectLst/>
                        <a:latin typeface="Book Antiqua" pitchFamily="18" charset="0"/>
                        <a:cs typeface="Arial"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9" name="Segnaposto numero diapositiva 5"/>
          <p:cNvSpPr>
            <a:spLocks noGrp="1"/>
          </p:cNvSpPr>
          <p:nvPr>
            <p:ph type="sldNum" sz="quarter" idx="12"/>
          </p:nvPr>
        </p:nvSpPr>
        <p:spPr>
          <a:xfrm>
            <a:off x="8101013" y="6381750"/>
            <a:ext cx="215900" cy="276225"/>
          </a:xfrm>
        </p:spPr>
        <p:txBody>
          <a:bodyPr/>
          <a:lstStyle/>
          <a:p>
            <a:pPr algn="l">
              <a:defRPr/>
            </a:pPr>
            <a:r>
              <a:rPr lang="it-IT" sz="1600" dirty="0">
                <a:solidFill>
                  <a:schemeClr val="tx1"/>
                </a:solidFill>
              </a:rPr>
              <a:t>8</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366</TotalTime>
  <Words>1989</Words>
  <Application>Microsoft Macintosh PowerPoint</Application>
  <PresentationFormat>Presentazione su schermo (4:3)</PresentationFormat>
  <Paragraphs>343</Paragraphs>
  <Slides>14</Slides>
  <Notes>1</Notes>
  <HiddenSlides>0</HiddenSlides>
  <MMClips>0</MMClips>
  <ScaleCrop>false</ScaleCrop>
  <HeadingPairs>
    <vt:vector size="4" baseType="variant">
      <vt:variant>
        <vt:lpstr>Modello struttura</vt:lpstr>
      </vt:variant>
      <vt:variant>
        <vt:i4>1</vt:i4>
      </vt:variant>
      <vt:variant>
        <vt:lpstr>Titoli diapositive</vt:lpstr>
      </vt:variant>
      <vt:variant>
        <vt:i4>14</vt:i4>
      </vt:variant>
    </vt:vector>
  </HeadingPairs>
  <TitlesOfParts>
    <vt:vector size="15" baseType="lpstr">
      <vt:lpstr>NewsPrint</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ECONOMIA E SVILUPPO DELLA SALA CINEMATOGRAFICA SARTEANO (SI)  8-10 APRILE 2014</dc:title>
  <dc:creator>amministrazione AGIS</dc:creator>
  <cp:lastModifiedBy>MacBook</cp:lastModifiedBy>
  <cp:revision>57</cp:revision>
  <dcterms:created xsi:type="dcterms:W3CDTF">2014-04-08T17:06:55Z</dcterms:created>
  <dcterms:modified xsi:type="dcterms:W3CDTF">2014-04-08T17:08:20Z</dcterms:modified>
</cp:coreProperties>
</file>