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46"/>
  </p:notesMasterIdLst>
  <p:sldIdLst>
    <p:sldId id="303" r:id="rId3"/>
    <p:sldId id="256" r:id="rId4"/>
    <p:sldId id="279" r:id="rId5"/>
    <p:sldId id="257" r:id="rId6"/>
    <p:sldId id="258" r:id="rId7"/>
    <p:sldId id="282" r:id="rId8"/>
    <p:sldId id="283" r:id="rId9"/>
    <p:sldId id="311" r:id="rId10"/>
    <p:sldId id="284" r:id="rId11"/>
    <p:sldId id="287" r:id="rId12"/>
    <p:sldId id="313" r:id="rId13"/>
    <p:sldId id="297" r:id="rId14"/>
    <p:sldId id="298" r:id="rId15"/>
    <p:sldId id="288" r:id="rId16"/>
    <p:sldId id="315" r:id="rId17"/>
    <p:sldId id="261" r:id="rId18"/>
    <p:sldId id="268" r:id="rId19"/>
    <p:sldId id="272" r:id="rId20"/>
    <p:sldId id="271" r:id="rId21"/>
    <p:sldId id="317" r:id="rId22"/>
    <p:sldId id="264" r:id="rId23"/>
    <p:sldId id="265" r:id="rId24"/>
    <p:sldId id="263" r:id="rId25"/>
    <p:sldId id="267" r:id="rId26"/>
    <p:sldId id="269" r:id="rId27"/>
    <p:sldId id="275" r:id="rId28"/>
    <p:sldId id="276" r:id="rId29"/>
    <p:sldId id="312" r:id="rId30"/>
    <p:sldId id="294" r:id="rId31"/>
    <p:sldId id="295" r:id="rId32"/>
    <p:sldId id="274" r:id="rId33"/>
    <p:sldId id="289" r:id="rId34"/>
    <p:sldId id="293" r:id="rId35"/>
    <p:sldId id="302" r:id="rId36"/>
    <p:sldId id="304" r:id="rId37"/>
    <p:sldId id="277" r:id="rId38"/>
    <p:sldId id="273" r:id="rId39"/>
    <p:sldId id="278" r:id="rId40"/>
    <p:sldId id="305" r:id="rId41"/>
    <p:sldId id="308" r:id="rId42"/>
    <p:sldId id="306" r:id="rId43"/>
    <p:sldId id="310" r:id="rId44"/>
    <p:sldId id="296" r:id="rId45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DFBE4F0B-E214-4532-BACB-B6AB68B59A2F}">
          <p14:sldIdLst>
            <p14:sldId id="303"/>
            <p14:sldId id="256"/>
            <p14:sldId id="279"/>
            <p14:sldId id="257"/>
          </p14:sldIdLst>
        </p14:section>
        <p14:section name="Section sans titre" id="{51CCA1A3-130C-4519-A910-083E515877D0}">
          <p14:sldIdLst>
            <p14:sldId id="258"/>
            <p14:sldId id="282"/>
            <p14:sldId id="283"/>
            <p14:sldId id="311"/>
            <p14:sldId id="284"/>
            <p14:sldId id="287"/>
            <p14:sldId id="313"/>
            <p14:sldId id="297"/>
            <p14:sldId id="298"/>
            <p14:sldId id="288"/>
            <p14:sldId id="315"/>
            <p14:sldId id="261"/>
            <p14:sldId id="268"/>
            <p14:sldId id="272"/>
            <p14:sldId id="271"/>
            <p14:sldId id="317"/>
            <p14:sldId id="264"/>
            <p14:sldId id="265"/>
            <p14:sldId id="263"/>
            <p14:sldId id="267"/>
            <p14:sldId id="269"/>
            <p14:sldId id="275"/>
            <p14:sldId id="276"/>
            <p14:sldId id="312"/>
            <p14:sldId id="294"/>
            <p14:sldId id="295"/>
            <p14:sldId id="274"/>
            <p14:sldId id="289"/>
            <p14:sldId id="293"/>
            <p14:sldId id="302"/>
            <p14:sldId id="304"/>
            <p14:sldId id="277"/>
            <p14:sldId id="273"/>
            <p14:sldId id="278"/>
            <p14:sldId id="305"/>
            <p14:sldId id="308"/>
            <p14:sldId id="306"/>
            <p14:sldId id="310"/>
            <p14:sldId id="29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702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lvarone\Desktop\Rencontre%20ANEC\tipologie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adimian\AppData\Roaming\Microsoft\Excel\Classeur17%20(version%201).xlsb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Feuille_de_calcul_Microsoft_Excel1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Lbls>
            <c:dLbl>
              <c:idx val="0"/>
              <c:layout/>
              <c:spPr>
                <a:solidFill>
                  <a:schemeClr val="bg1">
                    <a:lumMod val="85000"/>
                  </a:schemeClr>
                </a:solidFill>
              </c:spPr>
              <c:txPr>
                <a:bodyPr/>
                <a:lstStyle/>
                <a:p>
                  <a:pPr>
                    <a:defRPr sz="1400" b="1"/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/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Feuil1!$A$1:$C$1</c:f>
              <c:strCache>
                <c:ptCount val="3"/>
                <c:pt idx="0">
                  <c:v>Monosale</c:v>
                </c:pt>
                <c:pt idx="1">
                  <c:v>2-7 schermi</c:v>
                </c:pt>
                <c:pt idx="2">
                  <c:v>Multiplex</c:v>
                </c:pt>
              </c:strCache>
            </c:strRef>
          </c:cat>
          <c:val>
            <c:numRef>
              <c:f>Feuil1!$A$3:$C$3</c:f>
              <c:numCache>
                <c:formatCode>0.0%</c:formatCode>
                <c:ptCount val="3"/>
                <c:pt idx="0">
                  <c:v>0.49593495934959347</c:v>
                </c:pt>
                <c:pt idx="1">
                  <c:v>0.49593495934959347</c:v>
                </c:pt>
                <c:pt idx="2">
                  <c:v>8.130081300813009E-3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txPr>
        <a:bodyPr/>
        <a:lstStyle/>
        <a:p>
          <a:pPr>
            <a:defRPr sz="1800" b="1"/>
          </a:pPr>
          <a:endParaRPr lang="fr-FR"/>
        </a:p>
      </c:txPr>
    </c:legend>
    <c:plotVisOnly val="1"/>
    <c:dispBlanksAs val="gap"/>
    <c:showDLblsOverMax val="0"/>
  </c:chart>
  <c:externalData r:id="rId1">
    <c:autoUpdate val="1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QUOTE</a:t>
            </a:r>
            <a:r>
              <a:rPr lang="en-US" sz="1800" baseline="0" dirty="0" smtClean="0">
                <a:latin typeface="Calibri" pitchFamily="34" charset="0"/>
                <a:cs typeface="Calibri" pitchFamily="34" charset="0"/>
              </a:rPr>
              <a:t> DI MERCATO </a:t>
            </a:r>
            <a:r>
              <a:rPr lang="en-US" sz="1800" dirty="0" smtClean="0">
                <a:latin typeface="Calibri" pitchFamily="34" charset="0"/>
                <a:cs typeface="Calibri" pitchFamily="34" charset="0"/>
              </a:rPr>
              <a:t>2011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Rete</a:t>
            </a:r>
            <a:r>
              <a:rPr lang="en-US" sz="1800" baseline="0" dirty="0" smtClean="0">
                <a:latin typeface="Calibri" pitchFamily="34" charset="0"/>
                <a:cs typeface="Calibri" pitchFamily="34" charset="0"/>
              </a:rPr>
              <a:t> EC</a:t>
            </a:r>
            <a:endParaRPr lang="en-US" sz="1800" dirty="0" smtClean="0">
              <a:latin typeface="Calibri" pitchFamily="34" charset="0"/>
              <a:cs typeface="Calibri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baseline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en-US" sz="1800" dirty="0" smtClean="0">
                <a:latin typeface="Calibri" pitchFamily="34" charset="0"/>
                <a:cs typeface="Calibri" pitchFamily="34" charset="0"/>
              </a:rPr>
              <a:t>(PER SPETTACOLI</a:t>
            </a:r>
            <a:r>
              <a:rPr lang="en-US" sz="1800" baseline="0" dirty="0" smtClean="0">
                <a:latin typeface="Calibri" pitchFamily="34" charset="0"/>
                <a:cs typeface="Calibri" pitchFamily="34" charset="0"/>
              </a:rPr>
              <a:t>)</a:t>
            </a:r>
            <a:endParaRPr lang="en-US" sz="1800" dirty="0">
              <a:latin typeface="Calibri" pitchFamily="34" charset="0"/>
              <a:cs typeface="Calibri" pitchFamily="34" charset="0"/>
            </a:endParaRPr>
          </a:p>
        </c:rich>
      </c:tx>
      <c:layout>
        <c:manualLayout>
          <c:xMode val="edge"/>
          <c:yMode val="edge"/>
          <c:x val="0.14529142271717052"/>
          <c:y val="0.12257526486014084"/>
        </c:manualLayout>
      </c:layout>
      <c:overlay val="0"/>
    </c:title>
    <c:autoTitleDeleted val="0"/>
    <c:view3D>
      <c:rotX val="30"/>
      <c:rotY val="6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41795446312704"/>
          <c:y val="0.37670003189025342"/>
          <c:w val="0.6241810941492919"/>
          <c:h val="0.54433572822883303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15"/>
            <c:spPr>
              <a:solidFill>
                <a:srgbClr val="3366CC"/>
              </a:solidFill>
            </c:spPr>
          </c:dPt>
          <c:dPt>
            <c:idx val="1"/>
            <c:bubble3D val="0"/>
            <c:explosion val="18"/>
            <c:spPr>
              <a:solidFill>
                <a:srgbClr val="99CCFF"/>
              </a:solidFill>
            </c:spPr>
          </c:dPt>
          <c:dPt>
            <c:idx val="2"/>
            <c:bubble3D val="0"/>
            <c:spPr>
              <a:solidFill>
                <a:srgbClr val="F79646">
                  <a:lumMod val="75000"/>
                </a:srgbClr>
              </a:solidFill>
            </c:spPr>
          </c:dPt>
          <c:dPt>
            <c:idx val="3"/>
            <c:bubble3D val="0"/>
            <c:spPr>
              <a:solidFill>
                <a:srgbClr val="A11F44"/>
              </a:solidFill>
            </c:spPr>
          </c:dPt>
          <c:dLbls>
            <c:dLbl>
              <c:idx val="0"/>
              <c:numFmt formatCode="0.00%" sourceLinked="0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atin typeface="+mn-lt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>
                <c:manualLayout>
                  <c:x val="0.17703998280701055"/>
                  <c:y val="-9.2522019517211271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8.2441887149151002E-2"/>
                  <c:y val="5.6347098384417239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3"/>
              <c:numFmt formatCode="0.00%" sourceLinked="0"/>
              <c:spPr/>
              <c:txPr>
                <a:bodyPr/>
                <a:lstStyle/>
                <a:p>
                  <a:pPr>
                    <a:defRPr sz="1100" b="1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atin typeface="+mn-lt"/>
                    </a:defRPr>
                  </a:pPr>
                  <a:endParaRPr lang="fr-FR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0%" sourceLinked="0"/>
            <c:txPr>
              <a:bodyPr/>
              <a:lstStyle/>
              <a:p>
                <a:pPr>
                  <a:defRPr sz="1100" b="1">
                    <a:latin typeface="+mn-lt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[1]Feuil4!$A$2:$A$5</c:f>
              <c:strCache>
                <c:ptCount val="4"/>
                <c:pt idx="0">
                  <c:v>SENN</c:v>
                </c:pt>
                <c:pt idx="1">
                  <c:v>SN</c:v>
                </c:pt>
                <c:pt idx="2">
                  <c:v>Others</c:v>
                </c:pt>
                <c:pt idx="3">
                  <c:v>US</c:v>
                </c:pt>
              </c:strCache>
            </c:strRef>
          </c:cat>
          <c:val>
            <c:numRef>
              <c:f>[1]Feuil4!$B$2:$B$5</c:f>
              <c:numCache>
                <c:formatCode>General</c:formatCode>
                <c:ptCount val="4"/>
                <c:pt idx="0">
                  <c:v>889978</c:v>
                </c:pt>
                <c:pt idx="1">
                  <c:v>584865</c:v>
                </c:pt>
                <c:pt idx="2">
                  <c:v>214157</c:v>
                </c:pt>
                <c:pt idx="3">
                  <c:v>777112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800" b="1" i="0" u="none" strike="noStrike" kern="1200" baseline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en-US" sz="1800" b="1" i="0" u="none" strike="noStrike" kern="1200" baseline="0" dirty="0" smtClean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Calibri" pitchFamily="34" charset="0"/>
              </a:rPr>
              <a:t>QUOTE DI MERCATO 2011 </a:t>
            </a:r>
            <a:endParaRPr lang="fr-FR" sz="1800" b="1" i="0" u="none" strike="noStrike" kern="1200" baseline="0" dirty="0" smtClean="0">
              <a:solidFill>
                <a:sysClr val="windowText" lastClr="000000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800" b="1" i="0" u="none" strike="noStrike" kern="1200" baseline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fr-FR" sz="1800" b="1" i="0" u="none" strike="noStrike" kern="1200" baseline="0" dirty="0" err="1" smtClean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Calibri" pitchFamily="34" charset="0"/>
              </a:rPr>
              <a:t>Italia</a:t>
            </a:r>
            <a:endParaRPr lang="fr-FR" sz="1800" b="1" i="0" u="none" strike="noStrike" kern="1200" baseline="0" dirty="0" smtClean="0">
              <a:solidFill>
                <a:sysClr val="windowText" lastClr="000000"/>
              </a:solidFill>
              <a:latin typeface="Calibri" pitchFamily="34" charset="0"/>
              <a:ea typeface="+mn-ea"/>
              <a:cs typeface="Calibri" pitchFamily="34" charset="0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fr-FR" sz="1800" b="1" i="0" u="none" strike="noStrike" kern="1200" baseline="0" dirty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Calibri" pitchFamily="34" charset="0"/>
              </a:defRPr>
            </a:pPr>
            <a:r>
              <a:rPr lang="en-US" sz="1800" b="1" i="0" u="none" strike="noStrike" kern="1200" baseline="0" dirty="0" smtClean="0">
                <a:solidFill>
                  <a:sysClr val="windowText" lastClr="000000"/>
                </a:solidFill>
                <a:latin typeface="Calibri" pitchFamily="34" charset="0"/>
                <a:ea typeface="+mn-ea"/>
                <a:cs typeface="Calibri" pitchFamily="34" charset="0"/>
              </a:rPr>
              <a:t>(PER SPETTACOLI)</a:t>
            </a:r>
            <a:endParaRPr lang="fr-FR" sz="1800" b="1" i="0" u="none" strike="noStrike" kern="1200" baseline="0" dirty="0">
              <a:solidFill>
                <a:sysClr val="windowText" lastClr="000000"/>
              </a:solidFill>
              <a:latin typeface="Calibri" pitchFamily="34" charset="0"/>
              <a:ea typeface="+mn-ea"/>
              <a:cs typeface="Calibri" pitchFamily="34" charset="0"/>
            </a:endParaRPr>
          </a:p>
        </c:rich>
      </c:tx>
      <c:layout>
        <c:manualLayout>
          <c:xMode val="edge"/>
          <c:yMode val="edge"/>
          <c:x val="0.23485616123268976"/>
          <c:y val="2.8674588895418709E-2"/>
        </c:manualLayout>
      </c:layout>
      <c:overlay val="0"/>
    </c:title>
    <c:autoTitleDeleted val="0"/>
    <c:view3D>
      <c:rotX val="30"/>
      <c:rotY val="55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401965279401629"/>
          <c:y val="0.37121819588130978"/>
          <c:w val="0.77313623991111236"/>
          <c:h val="0.56197775316372001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10"/>
            <c:spPr>
              <a:solidFill>
                <a:srgbClr val="184FA8"/>
              </a:solidFill>
            </c:spPr>
          </c:dPt>
          <c:dPt>
            <c:idx val="1"/>
            <c:bubble3D val="0"/>
            <c:explosion val="12"/>
            <c:spPr>
              <a:solidFill>
                <a:srgbClr val="99CCFF"/>
              </a:solidFill>
            </c:spPr>
          </c:dPt>
          <c:dPt>
            <c:idx val="2"/>
            <c:bubble3D val="0"/>
            <c:spPr>
              <a:solidFill>
                <a:srgbClr val="F79646">
                  <a:lumMod val="75000"/>
                </a:srgbClr>
              </a:solidFill>
            </c:spPr>
          </c:dPt>
          <c:dPt>
            <c:idx val="3"/>
            <c:bubble3D val="0"/>
            <c:spPr>
              <a:solidFill>
                <a:srgbClr val="A11F44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 algn="ctr" rtl="0">
                      <a:defRPr lang="fr-FR" sz="11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bg1"/>
                        </a:solidFill>
                      </a:rPr>
                      <a:t>32,8%</a:t>
                    </a:r>
                  </a:p>
                </c:rich>
              </c:tx>
              <c:numFmt formatCode="0.0%" sourceLinked="0"/>
              <c:spPr/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 algn="ctr" rtl="0">
                      <a:defRPr lang="fr-FR" sz="1100" b="1" i="0" u="none" strike="noStrike" kern="1200" baseline="0">
                        <a:solidFill>
                          <a:srgbClr val="758085">
                            <a:lumMod val="40000"/>
                            <a:lumOff val="60000"/>
                          </a:srgb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33,2%</a:t>
                    </a:r>
                  </a:p>
                </c:rich>
              </c:tx>
              <c:numFmt formatCode="0.0%" sourceLinked="0"/>
              <c:spPr>
                <a:effectLst>
                  <a:glow rad="127000">
                    <a:sysClr val="windowText" lastClr="000000"/>
                  </a:glow>
                </a:effectLst>
              </c:sp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6,0%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</c:dLbl>
            <c:numFmt formatCode="0.0%" sourceLinked="0"/>
            <c:txPr>
              <a:bodyPr/>
              <a:lstStyle/>
              <a:p>
                <a:pPr algn="ctr" rtl="0">
                  <a:defRPr lang="fr-FR" sz="1100" b="1" i="0" u="none" strike="noStrike" kern="1200" baseline="0">
                    <a:solidFill>
                      <a:srgbClr val="758085">
                        <a:lumMod val="40000"/>
                        <a:lumOff val="60000"/>
                      </a:srgb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Feuil1!$D$71:$D$74</c:f>
              <c:strCache>
                <c:ptCount val="4"/>
                <c:pt idx="0">
                  <c:v>ENN</c:v>
                </c:pt>
                <c:pt idx="1">
                  <c:v>National</c:v>
                </c:pt>
                <c:pt idx="2">
                  <c:v>Others</c:v>
                </c:pt>
                <c:pt idx="3">
                  <c:v>US</c:v>
                </c:pt>
              </c:strCache>
            </c:strRef>
          </c:cat>
          <c:val>
            <c:numRef>
              <c:f>Feuil1!$E$71:$E$74</c:f>
              <c:numCache>
                <c:formatCode>General</c:formatCode>
                <c:ptCount val="4"/>
                <c:pt idx="0">
                  <c:v>74431</c:v>
                </c:pt>
                <c:pt idx="1">
                  <c:v>75307</c:v>
                </c:pt>
                <c:pt idx="2">
                  <c:v>13662</c:v>
                </c:pt>
                <c:pt idx="3">
                  <c:v>63249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2.6444978619130674E-3"/>
          <c:y val="0.65424283925522186"/>
          <c:w val="0.18094757980553156"/>
          <c:h val="0.33433732025161389"/>
        </c:manualLayout>
      </c:layout>
      <c:overlay val="0"/>
      <c:txPr>
        <a:bodyPr/>
        <a:lstStyle/>
        <a:p>
          <a:pPr>
            <a:defRPr sz="1200" b="1">
              <a:latin typeface="Century Gothic" pitchFamily="34" charset="0"/>
            </a:defRPr>
          </a:pPr>
          <a:endParaRPr lang="fr-FR"/>
        </a:p>
      </c:txPr>
    </c:legend>
    <c:plotVisOnly val="1"/>
    <c:dispBlanksAs val="gap"/>
    <c:showDLblsOverMax val="0"/>
  </c:chart>
  <c:externalData r:id="rId2">
    <c:autoUpdate val="0"/>
  </c:externalData>
  <c:userShapes r:id="rId3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0086B6-DDC2-439A-A397-E602CF4F428D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66D0CEA-F44B-4E59-892B-3BFA2165BC7A}">
      <dgm:prSet phldrT="[Texte]"/>
      <dgm:spPr/>
      <dgm:t>
        <a:bodyPr/>
        <a:lstStyle/>
        <a:p>
          <a:r>
            <a:rPr lang="it-IT" dirty="0" smtClean="0"/>
            <a:t>da un importo di </a:t>
          </a:r>
          <a:r>
            <a:rPr lang="it-IT" b="1" dirty="0" smtClean="0"/>
            <a:t>15.000 € per le sale con uno schermo </a:t>
          </a:r>
          <a:r>
            <a:rPr lang="it-IT" dirty="0" smtClean="0"/>
            <a:t>fino a </a:t>
          </a:r>
          <a:r>
            <a:rPr lang="it-IT" b="1" dirty="0" smtClean="0"/>
            <a:t>45.000 € per i multiplex con 15 o più schermi</a:t>
          </a:r>
          <a:endParaRPr lang="fr-FR" dirty="0"/>
        </a:p>
      </dgm:t>
    </dgm:pt>
    <dgm:pt modelId="{B2F9C884-5109-4B14-A7D4-78DEC7B46A2B}" type="parTrans" cxnId="{0AF38824-3108-41EE-8493-21B44A794117}">
      <dgm:prSet/>
      <dgm:spPr/>
      <dgm:t>
        <a:bodyPr/>
        <a:lstStyle/>
        <a:p>
          <a:endParaRPr lang="fr-FR"/>
        </a:p>
      </dgm:t>
    </dgm:pt>
    <dgm:pt modelId="{891CA213-9B88-4DFE-B60A-8DCC21CC2D59}" type="sibTrans" cxnId="{0AF38824-3108-41EE-8493-21B44A794117}">
      <dgm:prSet/>
      <dgm:spPr/>
      <dgm:t>
        <a:bodyPr/>
        <a:lstStyle/>
        <a:p>
          <a:endParaRPr lang="fr-FR"/>
        </a:p>
      </dgm:t>
    </dgm:pt>
    <dgm:pt modelId="{643607EE-A66E-44F5-96C1-929F940AEA0D}">
      <dgm:prSet phldrT="[Texte]" custT="1"/>
      <dgm:spPr/>
      <dgm:t>
        <a:bodyPr/>
        <a:lstStyle/>
        <a:p>
          <a:r>
            <a:rPr lang="fr-F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Programmazione</a:t>
          </a:r>
          <a:r>
            <a:rPr 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(80%)</a:t>
          </a:r>
          <a:endParaRPr lang="fr-F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4520B2-8835-4FEB-8C9F-466C0426FE7C}" type="parTrans" cxnId="{396CAEC2-CC15-4CE2-93DE-002B00602F97}">
      <dgm:prSet/>
      <dgm:spPr/>
      <dgm:t>
        <a:bodyPr/>
        <a:lstStyle/>
        <a:p>
          <a:endParaRPr lang="fr-FR"/>
        </a:p>
      </dgm:t>
    </dgm:pt>
    <dgm:pt modelId="{2A883ACD-26FC-4418-A79C-828BD4FE197D}" type="sibTrans" cxnId="{396CAEC2-CC15-4CE2-93DE-002B00602F97}">
      <dgm:prSet/>
      <dgm:spPr/>
      <dgm:t>
        <a:bodyPr/>
        <a:lstStyle/>
        <a:p>
          <a:endParaRPr lang="fr-FR"/>
        </a:p>
      </dgm:t>
    </dgm:pt>
    <dgm:pt modelId="{EFBA25C0-6B9C-4C8E-9143-2F41C1EEE734}">
      <dgm:prSet phldrT="[Texte]" custT="1"/>
      <dgm:spPr/>
      <dgm:t>
        <a:bodyPr/>
        <a:lstStyle/>
        <a:p>
          <a:r>
            <a:rPr lang="fr-F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Pubblico</a:t>
          </a:r>
          <a:r>
            <a:rPr 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4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Giovane</a:t>
          </a:r>
          <a:r>
            <a:rPr lang="fr-FR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(20%)</a:t>
          </a:r>
          <a:endParaRPr lang="fr-FR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F0248A-8752-4AD1-A6F2-09DD4C874FE3}" type="parTrans" cxnId="{E43CF62A-5BBF-48F3-ADEF-8495BD3FCE52}">
      <dgm:prSet/>
      <dgm:spPr/>
      <dgm:t>
        <a:bodyPr/>
        <a:lstStyle/>
        <a:p>
          <a:endParaRPr lang="fr-FR"/>
        </a:p>
      </dgm:t>
    </dgm:pt>
    <dgm:pt modelId="{84F08031-5C45-42D3-A668-C5EBD41D5E29}" type="sibTrans" cxnId="{E43CF62A-5BBF-48F3-ADEF-8495BD3FCE52}">
      <dgm:prSet/>
      <dgm:spPr/>
      <dgm:t>
        <a:bodyPr/>
        <a:lstStyle/>
        <a:p>
          <a:endParaRPr lang="fr-FR"/>
        </a:p>
      </dgm:t>
    </dgm:pt>
    <dgm:pt modelId="{2E8F6DBC-46E6-40AE-A199-9960117A95D1}" type="pres">
      <dgm:prSet presAssocID="{070086B6-DDC2-439A-A397-E602CF4F428D}" presName="Name0" presStyleCnt="0">
        <dgm:presLayoutVars>
          <dgm:chMax val="7"/>
          <dgm:dir/>
          <dgm:animOne val="branch"/>
        </dgm:presLayoutVars>
      </dgm:prSet>
      <dgm:spPr/>
      <dgm:t>
        <a:bodyPr/>
        <a:lstStyle/>
        <a:p>
          <a:endParaRPr lang="fr-FR"/>
        </a:p>
      </dgm:t>
    </dgm:pt>
    <dgm:pt modelId="{E9AED0A0-E454-4BBA-BC3E-21D5D52EDD88}" type="pres">
      <dgm:prSet presAssocID="{966D0CEA-F44B-4E59-892B-3BFA2165BC7A}" presName="parTx1" presStyleLbl="node1" presStyleIdx="0" presStyleCnt="1" custScaleX="83217" custScaleY="77316" custLinFactY="-7662" custLinFactNeighborX="-19530" custLinFactNeighborY="-100000"/>
      <dgm:spPr/>
      <dgm:t>
        <a:bodyPr/>
        <a:lstStyle/>
        <a:p>
          <a:endParaRPr lang="fr-FR"/>
        </a:p>
      </dgm:t>
    </dgm:pt>
    <dgm:pt modelId="{D7C67794-531B-4755-8F12-E994B9300015}" type="pres">
      <dgm:prSet presAssocID="{966D0CEA-F44B-4E59-892B-3BFA2165BC7A}" presName="spPre1" presStyleCnt="0"/>
      <dgm:spPr/>
    </dgm:pt>
    <dgm:pt modelId="{40C287DE-B455-491B-B4E2-DDA28B79C368}" type="pres">
      <dgm:prSet presAssocID="{966D0CEA-F44B-4E59-892B-3BFA2165BC7A}" presName="chLin1" presStyleCnt="0"/>
      <dgm:spPr/>
    </dgm:pt>
    <dgm:pt modelId="{C5F99870-8997-4F05-9AF5-F7C6951D85BD}" type="pres">
      <dgm:prSet presAssocID="{734520B2-8835-4FEB-8C9F-466C0426FE7C}" presName="Name11" presStyleLbl="parChTrans1D1" presStyleIdx="0" presStyleCnt="4"/>
      <dgm:spPr/>
    </dgm:pt>
    <dgm:pt modelId="{827231A9-96FC-4643-8310-3E5F6AE2BFAE}" type="pres">
      <dgm:prSet presAssocID="{643607EE-A66E-44F5-96C1-929F940AEA0D}" presName="txAndLines1" presStyleCnt="0"/>
      <dgm:spPr/>
    </dgm:pt>
    <dgm:pt modelId="{6D95D77D-5809-47C6-B054-A1E9DB3ADF2A}" type="pres">
      <dgm:prSet presAssocID="{643607EE-A66E-44F5-96C1-929F940AEA0D}" presName="anchor1" presStyleCnt="0"/>
      <dgm:spPr/>
    </dgm:pt>
    <dgm:pt modelId="{756E41CD-045E-42B6-8F25-B0D24AF64D38}" type="pres">
      <dgm:prSet presAssocID="{643607EE-A66E-44F5-96C1-929F940AEA0D}" presName="backup1" presStyleCnt="0"/>
      <dgm:spPr/>
    </dgm:pt>
    <dgm:pt modelId="{AD8FA055-D906-4C05-A8CA-982CB5A79EB7}" type="pres">
      <dgm:prSet presAssocID="{643607EE-A66E-44F5-96C1-929F940AEA0D}" presName="preLine1" presStyleLbl="parChTrans1D1" presStyleIdx="1" presStyleCnt="4"/>
      <dgm:spPr/>
    </dgm:pt>
    <dgm:pt modelId="{510ED1B4-D232-40FA-83FF-E4207130BD5E}" type="pres">
      <dgm:prSet presAssocID="{643607EE-A66E-44F5-96C1-929F940AEA0D}" presName="desTx1" presStyleLbl="revTx" presStyleIdx="0" presStyleCnt="0" custLinFactNeighborX="-35202" custLinFactNeighborY="-5475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47E3F26-5408-4DDE-95D5-D6CEE3C29352}" type="pres">
      <dgm:prSet presAssocID="{62F0248A-8752-4AD1-A6F2-09DD4C874FE3}" presName="Name11" presStyleLbl="parChTrans1D1" presStyleIdx="2" presStyleCnt="4"/>
      <dgm:spPr/>
    </dgm:pt>
    <dgm:pt modelId="{7FA61B78-BC37-421F-B97F-7CCF4061FB62}" type="pres">
      <dgm:prSet presAssocID="{EFBA25C0-6B9C-4C8E-9143-2F41C1EEE734}" presName="txAndLines1" presStyleCnt="0"/>
      <dgm:spPr/>
    </dgm:pt>
    <dgm:pt modelId="{F65A254D-6738-45B3-ADC9-A7605F3E29FF}" type="pres">
      <dgm:prSet presAssocID="{EFBA25C0-6B9C-4C8E-9143-2F41C1EEE734}" presName="anchor1" presStyleCnt="0"/>
      <dgm:spPr/>
    </dgm:pt>
    <dgm:pt modelId="{ACEE5B03-064C-4A04-AB4F-5A8D2ACE5AA5}" type="pres">
      <dgm:prSet presAssocID="{EFBA25C0-6B9C-4C8E-9143-2F41C1EEE734}" presName="backup1" presStyleCnt="0"/>
      <dgm:spPr/>
    </dgm:pt>
    <dgm:pt modelId="{E571257A-3538-40A1-97D2-C2FE2DB5E74B}" type="pres">
      <dgm:prSet presAssocID="{EFBA25C0-6B9C-4C8E-9143-2F41C1EEE734}" presName="preLine1" presStyleLbl="parChTrans1D1" presStyleIdx="3" presStyleCnt="4"/>
      <dgm:spPr/>
    </dgm:pt>
    <dgm:pt modelId="{749AE76B-96FF-46C1-A1E4-2BC597779383}" type="pres">
      <dgm:prSet presAssocID="{EFBA25C0-6B9C-4C8E-9143-2F41C1EEE734}" presName="desTx1" presStyleLbl="revTx" presStyleIdx="0" presStyleCnt="0" custScaleX="161600" custLinFactNeighborX="-6982" custLinFactNeighborY="-90308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E43CF62A-5BBF-48F3-ADEF-8495BD3FCE52}" srcId="{966D0CEA-F44B-4E59-892B-3BFA2165BC7A}" destId="{EFBA25C0-6B9C-4C8E-9143-2F41C1EEE734}" srcOrd="1" destOrd="0" parTransId="{62F0248A-8752-4AD1-A6F2-09DD4C874FE3}" sibTransId="{84F08031-5C45-42D3-A668-C5EBD41D5E29}"/>
    <dgm:cxn modelId="{396CAEC2-CC15-4CE2-93DE-002B00602F97}" srcId="{966D0CEA-F44B-4E59-892B-3BFA2165BC7A}" destId="{643607EE-A66E-44F5-96C1-929F940AEA0D}" srcOrd="0" destOrd="0" parTransId="{734520B2-8835-4FEB-8C9F-466C0426FE7C}" sibTransId="{2A883ACD-26FC-4418-A79C-828BD4FE197D}"/>
    <dgm:cxn modelId="{0AF38824-3108-41EE-8493-21B44A794117}" srcId="{070086B6-DDC2-439A-A397-E602CF4F428D}" destId="{966D0CEA-F44B-4E59-892B-3BFA2165BC7A}" srcOrd="0" destOrd="0" parTransId="{B2F9C884-5109-4B14-A7D4-78DEC7B46A2B}" sibTransId="{891CA213-9B88-4DFE-B60A-8DCC21CC2D59}"/>
    <dgm:cxn modelId="{37359C30-CDDE-4B99-9C15-40A9A1787E11}" type="presOf" srcId="{966D0CEA-F44B-4E59-892B-3BFA2165BC7A}" destId="{E9AED0A0-E454-4BBA-BC3E-21D5D52EDD88}" srcOrd="0" destOrd="0" presId="urn:microsoft.com/office/officeart/2009/3/layout/SubStepProcess"/>
    <dgm:cxn modelId="{C9D2CD06-8A14-4F98-A424-A5DC08F1D2D8}" type="presOf" srcId="{EFBA25C0-6B9C-4C8E-9143-2F41C1EEE734}" destId="{749AE76B-96FF-46C1-A1E4-2BC597779383}" srcOrd="0" destOrd="0" presId="urn:microsoft.com/office/officeart/2009/3/layout/SubStepProcess"/>
    <dgm:cxn modelId="{9C55D631-0452-4297-968F-24DE8FA1949C}" type="presOf" srcId="{643607EE-A66E-44F5-96C1-929F940AEA0D}" destId="{510ED1B4-D232-40FA-83FF-E4207130BD5E}" srcOrd="0" destOrd="0" presId="urn:microsoft.com/office/officeart/2009/3/layout/SubStepProcess"/>
    <dgm:cxn modelId="{BEA50817-7BA2-4C15-B4B6-55A3F229AA42}" type="presOf" srcId="{070086B6-DDC2-439A-A397-E602CF4F428D}" destId="{2E8F6DBC-46E6-40AE-A199-9960117A95D1}" srcOrd="0" destOrd="0" presId="urn:microsoft.com/office/officeart/2009/3/layout/SubStepProcess"/>
    <dgm:cxn modelId="{F3979BC0-A889-4374-A68B-2E79DF8A32A5}" type="presParOf" srcId="{2E8F6DBC-46E6-40AE-A199-9960117A95D1}" destId="{E9AED0A0-E454-4BBA-BC3E-21D5D52EDD88}" srcOrd="0" destOrd="0" presId="urn:microsoft.com/office/officeart/2009/3/layout/SubStepProcess"/>
    <dgm:cxn modelId="{114818CC-47CE-45FF-95AC-1B5E649104BF}" type="presParOf" srcId="{2E8F6DBC-46E6-40AE-A199-9960117A95D1}" destId="{D7C67794-531B-4755-8F12-E994B9300015}" srcOrd="1" destOrd="0" presId="urn:microsoft.com/office/officeart/2009/3/layout/SubStepProcess"/>
    <dgm:cxn modelId="{A0873471-757F-4B31-898C-DA8BF835BB5F}" type="presParOf" srcId="{2E8F6DBC-46E6-40AE-A199-9960117A95D1}" destId="{40C287DE-B455-491B-B4E2-DDA28B79C368}" srcOrd="2" destOrd="0" presId="urn:microsoft.com/office/officeart/2009/3/layout/SubStepProcess"/>
    <dgm:cxn modelId="{0765BE6F-20E8-4141-8B8F-B80609139B46}" type="presParOf" srcId="{40C287DE-B455-491B-B4E2-DDA28B79C368}" destId="{C5F99870-8997-4F05-9AF5-F7C6951D85BD}" srcOrd="0" destOrd="0" presId="urn:microsoft.com/office/officeart/2009/3/layout/SubStepProcess"/>
    <dgm:cxn modelId="{330ED363-13A0-46F5-9376-D1408F72350C}" type="presParOf" srcId="{40C287DE-B455-491B-B4E2-DDA28B79C368}" destId="{827231A9-96FC-4643-8310-3E5F6AE2BFAE}" srcOrd="1" destOrd="0" presId="urn:microsoft.com/office/officeart/2009/3/layout/SubStepProcess"/>
    <dgm:cxn modelId="{879D688F-2146-4958-9CFF-D11B4F848574}" type="presParOf" srcId="{827231A9-96FC-4643-8310-3E5F6AE2BFAE}" destId="{6D95D77D-5809-47C6-B054-A1E9DB3ADF2A}" srcOrd="0" destOrd="0" presId="urn:microsoft.com/office/officeart/2009/3/layout/SubStepProcess"/>
    <dgm:cxn modelId="{02DAA9F4-D6EE-4535-AFB8-3910F8830DF1}" type="presParOf" srcId="{827231A9-96FC-4643-8310-3E5F6AE2BFAE}" destId="{756E41CD-045E-42B6-8F25-B0D24AF64D38}" srcOrd="1" destOrd="0" presId="urn:microsoft.com/office/officeart/2009/3/layout/SubStepProcess"/>
    <dgm:cxn modelId="{C24757CB-3F93-4F09-8376-9BC484DDDCCF}" type="presParOf" srcId="{827231A9-96FC-4643-8310-3E5F6AE2BFAE}" destId="{AD8FA055-D906-4C05-A8CA-982CB5A79EB7}" srcOrd="2" destOrd="0" presId="urn:microsoft.com/office/officeart/2009/3/layout/SubStepProcess"/>
    <dgm:cxn modelId="{5CB73E29-4D56-4483-B08E-01DC6C77E0EA}" type="presParOf" srcId="{827231A9-96FC-4643-8310-3E5F6AE2BFAE}" destId="{510ED1B4-D232-40FA-83FF-E4207130BD5E}" srcOrd="3" destOrd="0" presId="urn:microsoft.com/office/officeart/2009/3/layout/SubStepProcess"/>
    <dgm:cxn modelId="{4CAD02C8-1A55-490B-8608-AFB5138803BB}" type="presParOf" srcId="{40C287DE-B455-491B-B4E2-DDA28B79C368}" destId="{E47E3F26-5408-4DDE-95D5-D6CEE3C29352}" srcOrd="2" destOrd="0" presId="urn:microsoft.com/office/officeart/2009/3/layout/SubStepProcess"/>
    <dgm:cxn modelId="{8EE796F0-C0E3-4258-9239-3CF61F7B5CE2}" type="presParOf" srcId="{40C287DE-B455-491B-B4E2-DDA28B79C368}" destId="{7FA61B78-BC37-421F-B97F-7CCF4061FB62}" srcOrd="3" destOrd="0" presId="urn:microsoft.com/office/officeart/2009/3/layout/SubStepProcess"/>
    <dgm:cxn modelId="{18A4D2D5-43E3-44ED-844C-3F5EB30EBA95}" type="presParOf" srcId="{7FA61B78-BC37-421F-B97F-7CCF4061FB62}" destId="{F65A254D-6738-45B3-ADC9-A7605F3E29FF}" srcOrd="0" destOrd="0" presId="urn:microsoft.com/office/officeart/2009/3/layout/SubStepProcess"/>
    <dgm:cxn modelId="{AEDB2A2F-A39D-422A-9D2F-D9FB1DEF327A}" type="presParOf" srcId="{7FA61B78-BC37-421F-B97F-7CCF4061FB62}" destId="{ACEE5B03-064C-4A04-AB4F-5A8D2ACE5AA5}" srcOrd="1" destOrd="0" presId="urn:microsoft.com/office/officeart/2009/3/layout/SubStepProcess"/>
    <dgm:cxn modelId="{7A39233F-69D2-4111-B909-A1839E3800CF}" type="presParOf" srcId="{7FA61B78-BC37-421F-B97F-7CCF4061FB62}" destId="{E571257A-3538-40A1-97D2-C2FE2DB5E74B}" srcOrd="2" destOrd="0" presId="urn:microsoft.com/office/officeart/2009/3/layout/SubStepProcess"/>
    <dgm:cxn modelId="{4801465F-D848-4A40-AF1F-97F137885F8B}" type="presParOf" srcId="{7FA61B78-BC37-421F-B97F-7CCF4061FB62}" destId="{749AE76B-96FF-46C1-A1E4-2BC597779383}" srcOrd="3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AED0A0-E454-4BBA-BC3E-21D5D52EDD88}">
      <dsp:nvSpPr>
        <dsp:cNvPr id="0" name=""/>
        <dsp:cNvSpPr/>
      </dsp:nvSpPr>
      <dsp:spPr>
        <a:xfrm>
          <a:off x="0" y="0"/>
          <a:ext cx="2617100" cy="24315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t-IT" sz="1800" kern="1200" dirty="0" smtClean="0"/>
            <a:t>da un importo di </a:t>
          </a:r>
          <a:r>
            <a:rPr lang="it-IT" sz="1800" b="1" kern="1200" dirty="0" smtClean="0"/>
            <a:t>15.000 € per le sale con uno schermo </a:t>
          </a:r>
          <a:r>
            <a:rPr lang="it-IT" sz="1800" kern="1200" dirty="0" smtClean="0"/>
            <a:t>fino a </a:t>
          </a:r>
          <a:r>
            <a:rPr lang="it-IT" sz="1800" b="1" kern="1200" dirty="0" smtClean="0"/>
            <a:t>45.000 € per i multiplex con 15 o più schermi</a:t>
          </a:r>
          <a:endParaRPr lang="fr-FR" sz="1800" kern="1200" dirty="0"/>
        </a:p>
      </dsp:txBody>
      <dsp:txXfrm>
        <a:off x="383265" y="356088"/>
        <a:ext cx="1850570" cy="1719343"/>
      </dsp:txXfrm>
    </dsp:sp>
    <dsp:sp modelId="{C5F99870-8997-4F05-9AF5-F7C6951D85BD}">
      <dsp:nvSpPr>
        <dsp:cNvPr id="0" name=""/>
        <dsp:cNvSpPr/>
      </dsp:nvSpPr>
      <dsp:spPr>
        <a:xfrm rot="20061571">
          <a:off x="2672583" y="975010"/>
          <a:ext cx="89217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9217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8FA055-D906-4C05-A8CA-982CB5A79EB7}">
      <dsp:nvSpPr>
        <dsp:cNvPr id="0" name=""/>
        <dsp:cNvSpPr/>
      </dsp:nvSpPr>
      <dsp:spPr>
        <a:xfrm>
          <a:off x="3520835" y="781977"/>
          <a:ext cx="367596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0ED1B4-D232-40FA-83FF-E4207130BD5E}">
      <dsp:nvSpPr>
        <dsp:cNvPr id="0" name=""/>
        <dsp:cNvSpPr/>
      </dsp:nvSpPr>
      <dsp:spPr>
        <a:xfrm>
          <a:off x="3888432" y="0"/>
          <a:ext cx="2606590" cy="15639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Programmazione</a:t>
          </a:r>
          <a:r>
            <a:rPr lang="fr-F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(80%)</a:t>
          </a:r>
          <a:endParaRPr lang="fr-F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88432" y="0"/>
        <a:ext cx="2606590" cy="1563954"/>
      </dsp:txXfrm>
    </dsp:sp>
    <dsp:sp modelId="{E47E3F26-5408-4DDE-95D5-D6CEE3C29352}">
      <dsp:nvSpPr>
        <dsp:cNvPr id="0" name=""/>
        <dsp:cNvSpPr/>
      </dsp:nvSpPr>
      <dsp:spPr>
        <a:xfrm rot="2191489">
          <a:off x="2618135" y="1558502"/>
          <a:ext cx="92347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23470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71257A-3538-40A1-97D2-C2FE2DB5E74B}">
      <dsp:nvSpPr>
        <dsp:cNvPr id="0" name=""/>
        <dsp:cNvSpPr/>
      </dsp:nvSpPr>
      <dsp:spPr>
        <a:xfrm>
          <a:off x="3450921" y="1833313"/>
          <a:ext cx="41246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AE76B-96FF-46C1-A1E4-2BC597779383}">
      <dsp:nvSpPr>
        <dsp:cNvPr id="0" name=""/>
        <dsp:cNvSpPr/>
      </dsp:nvSpPr>
      <dsp:spPr>
        <a:xfrm>
          <a:off x="3863381" y="1290358"/>
          <a:ext cx="2924716" cy="108590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Pubblico</a:t>
          </a:r>
          <a:r>
            <a:rPr lang="fr-F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fr-FR" sz="24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Giovane</a:t>
          </a:r>
          <a:r>
            <a:rPr lang="fr-FR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(20%)</a:t>
          </a:r>
          <a:endParaRPr lang="fr-FR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863381" y="1290358"/>
        <a:ext cx="2924716" cy="10859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0.63049</cdr:x>
      <cdr:y>0.76951</cdr:y>
    </cdr:from>
    <cdr:to>
      <cdr:x>0.63049</cdr:x>
      <cdr:y>0.91377</cdr:y>
    </cdr:to>
    <cdr:cxnSp macro="">
      <cdr:nvCxnSpPr>
        <cdr:cNvPr id="16" name="Connecteur droit 15"/>
        <cdr:cNvCxnSpPr/>
      </cdr:nvCxnSpPr>
      <cdr:spPr>
        <a:xfrm xmlns:a="http://schemas.openxmlformats.org/drawingml/2006/main">
          <a:off x="3059832" y="2789434"/>
          <a:ext cx="13" cy="52292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0.24471</cdr:x>
      <cdr:y>0.73499</cdr:y>
    </cdr:from>
    <cdr:to>
      <cdr:x>0.24913</cdr:x>
      <cdr:y>0.89391</cdr:y>
    </cdr:to>
    <cdr:cxnSp macro="">
      <cdr:nvCxnSpPr>
        <cdr:cNvPr id="2" name="Connecteur droit 1"/>
        <cdr:cNvCxnSpPr/>
      </cdr:nvCxnSpPr>
      <cdr:spPr>
        <a:xfrm xmlns:a="http://schemas.openxmlformats.org/drawingml/2006/main" flipH="1">
          <a:off x="1187624" y="2664289"/>
          <a:ext cx="21436" cy="576071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0.3189</cdr:x>
      <cdr:y>0.83999</cdr:y>
    </cdr:from>
    <cdr:to>
      <cdr:x>0.52583</cdr:x>
      <cdr:y>1</cdr:y>
    </cdr:to>
    <cdr:sp macro="" textlink="">
      <cdr:nvSpPr>
        <cdr:cNvPr id="4" name="ZoneTexte 1"/>
        <cdr:cNvSpPr txBox="1"/>
      </cdr:nvSpPr>
      <cdr:spPr>
        <a:xfrm xmlns:a="http://schemas.openxmlformats.org/drawingml/2006/main">
          <a:off x="1547664" y="3044906"/>
          <a:ext cx="1004256" cy="5800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>
          <a:solidFill>
            <a:schemeClr val="accent1"/>
          </a:solidFill>
        </a:ln>
      </cdr:spPr>
      <cdr:txBody>
        <a:bodyPr xmlns:a="http://schemas.openxmlformats.org/drawingml/2006/main" wrap="squar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1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Spettacoli</a:t>
          </a:r>
          <a:r>
            <a:rPr lang="fr-F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 </a:t>
          </a:r>
          <a:r>
            <a:rPr lang="fr-FR" sz="12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Europei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  <a:p xmlns:a="http://schemas.openxmlformats.org/drawingml/2006/main">
          <a:pPr algn="ctr"/>
          <a:r>
            <a:rPr lang="fr-FR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rPr>
            <a:t>59,81%</a:t>
          </a:r>
          <a:endParaRPr lang="fr-FR" sz="12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cs typeface="Calibri" pitchFamily="34" charset="0"/>
          </a:endParaRPr>
        </a:p>
      </cdr:txBody>
    </cdr:sp>
  </cdr:relSizeAnchor>
  <cdr:relSizeAnchor xmlns:cdr="http://schemas.openxmlformats.org/drawingml/2006/chartDrawing">
    <cdr:from>
      <cdr:x>0.24471</cdr:x>
      <cdr:y>0.89391</cdr:y>
    </cdr:from>
    <cdr:to>
      <cdr:x>0.3189</cdr:x>
      <cdr:y>0.89391</cdr:y>
    </cdr:to>
    <cdr:cxnSp macro="">
      <cdr:nvCxnSpPr>
        <cdr:cNvPr id="8" name="Connecteur droit 2"/>
        <cdr:cNvCxnSpPr/>
      </cdr:nvCxnSpPr>
      <cdr:spPr>
        <a:xfrm xmlns:a="http://schemas.openxmlformats.org/drawingml/2006/main">
          <a:off x="1187624" y="3240360"/>
          <a:ext cx="360040" cy="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0.52663</cdr:x>
      <cdr:y>0.91377</cdr:y>
    </cdr:from>
    <cdr:to>
      <cdr:x>0.63049</cdr:x>
      <cdr:y>0.91377</cdr:y>
    </cdr:to>
    <cdr:cxnSp macro="">
      <cdr:nvCxnSpPr>
        <cdr:cNvPr id="14" name="Connecteur droit 13"/>
        <cdr:cNvCxnSpPr/>
      </cdr:nvCxnSpPr>
      <cdr:spPr>
        <a:xfrm xmlns:a="http://schemas.openxmlformats.org/drawingml/2006/main">
          <a:off x="2555776" y="3312368"/>
          <a:ext cx="504056" cy="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0.39604</cdr:x>
      <cdr:y>0.97403</cdr:y>
    </cdr:from>
    <cdr:to>
      <cdr:x>0.46482</cdr:x>
      <cdr:y>0.97403</cdr:y>
    </cdr:to>
    <cdr:cxnSp macro="">
      <cdr:nvCxnSpPr>
        <cdr:cNvPr id="2" name="Connecteur droit 1"/>
        <cdr:cNvCxnSpPr/>
      </cdr:nvCxnSpPr>
      <cdr:spPr>
        <a:xfrm xmlns:a="http://schemas.openxmlformats.org/drawingml/2006/main">
          <a:off x="1901937" y="3019788"/>
          <a:ext cx="330311" cy="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0.67393</cdr:x>
      <cdr:y>0.97651</cdr:y>
    </cdr:from>
    <cdr:to>
      <cdr:x>0.74272</cdr:x>
      <cdr:y>0.97651</cdr:y>
    </cdr:to>
    <cdr:cxnSp macro="">
      <cdr:nvCxnSpPr>
        <cdr:cNvPr id="4" name="Connecteur droit 3"/>
        <cdr:cNvCxnSpPr/>
      </cdr:nvCxnSpPr>
      <cdr:spPr>
        <a:xfrm xmlns:a="http://schemas.openxmlformats.org/drawingml/2006/main">
          <a:off x="3236504" y="3027485"/>
          <a:ext cx="330359" cy="0"/>
        </a:xfrm>
        <a:prstGeom xmlns:a="http://schemas.openxmlformats.org/drawingml/2006/main" prst="line">
          <a:avLst/>
        </a:prstGeom>
        <a:ln xmlns:a="http://schemas.openxmlformats.org/drawingml/2006/main" w="12700"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0602" tIns="45301" rIns="90602" bIns="45301" rtlCol="0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0602" tIns="45301" rIns="90602" bIns="45301" rtlCol="0"/>
          <a:lstStyle>
            <a:lvl1pPr algn="r">
              <a:defRPr sz="1100"/>
            </a:lvl1pPr>
          </a:lstStyle>
          <a:p>
            <a:fld id="{197E06C9-C2E0-4881-A4AF-BF4E8157F541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1363"/>
            <a:ext cx="492918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2" tIns="45301" rIns="90602" bIns="45301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602" tIns="45301" rIns="90602" bIns="45301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0602" tIns="45301" rIns="90602" bIns="45301" rtlCol="0" anchor="b"/>
          <a:lstStyle>
            <a:lvl1pPr algn="l">
              <a:defRPr sz="11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0602" tIns="45301" rIns="90602" bIns="45301" rtlCol="0" anchor="b"/>
          <a:lstStyle>
            <a:lvl1pPr algn="r">
              <a:defRPr sz="1100"/>
            </a:lvl1pPr>
          </a:lstStyle>
          <a:p>
            <a:fld id="{9B53CBA6-92A2-4615-9D95-0EAF4F5785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378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3CBA6-92A2-4615-9D95-0EAF4F57853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733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53CBA6-92A2-4615-9D95-0EAF4F57853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867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F8E78-2D5E-4DAF-87DE-AAF4486E0724}" type="slidenum">
              <a:rPr lang="sv-SE" smtClean="0">
                <a:solidFill>
                  <a:prstClr val="black"/>
                </a:solidFill>
              </a:rPr>
              <a:pPr/>
              <a:t>13</a:t>
            </a:fld>
            <a:endParaRPr lang="sv-S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7909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87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0393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457433" y="275015"/>
            <a:ext cx="8229134" cy="114324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57433" y="1599676"/>
            <a:ext cx="4039362" cy="219432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5658" y="1599676"/>
            <a:ext cx="4040913" cy="219432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57433" y="3932231"/>
            <a:ext cx="4039362" cy="219432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658" y="3932231"/>
            <a:ext cx="4040913" cy="2194329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Provisory results (16.04.2009)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6752F7-85EF-43AC-8D6B-81FB01413F7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2118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058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065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787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351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77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31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81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3585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0227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858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01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68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832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699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609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78173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1754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45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C0C6E-B795-4F10-8914-328A4419A285}" type="datetimeFigureOut">
              <a:rPr lang="fr-FR" smtClean="0"/>
              <a:t>28/01/2013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C2150-A83F-454C-8695-149E6CAF8C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915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AF682-8E15-49F2-B2BC-30B0047E9137}" type="datetimeFigureOut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2013-01-28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769CCA-D36C-4B7A-879F-0B7847F28B28}" type="slidenum">
              <a:rPr lang="sv-SE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sv-SE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13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7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7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5494" y="2348880"/>
            <a:ext cx="889301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Cinema, il </a:t>
            </a:r>
            <a:r>
              <a:rPr lang="fr-FR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pubblico</a:t>
            </a:r>
            <a:r>
              <a:rPr lang="fr-FR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 </a:t>
            </a:r>
            <a:r>
              <a:rPr lang="fr-FR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promozione</a:t>
            </a:r>
            <a:r>
              <a:rPr lang="fr-FR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la </a:t>
            </a:r>
            <a:r>
              <a:rPr lang="fr-FR" sz="3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comunicazione</a:t>
            </a:r>
            <a:endParaRPr lang="fr-FR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72" y="260648"/>
            <a:ext cx="3888656" cy="116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508104" y="5550249"/>
            <a:ext cx="2811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Lucas Varone</a:t>
            </a:r>
          </a:p>
          <a:p>
            <a:pPr algn="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mercoledì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30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gennaio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2013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76102" y="4005064"/>
            <a:ext cx="67917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Seminario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ANEC a Villa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Pitiana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fr-FR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Donnini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(FI)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669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"/>
            <a:ext cx="1638825" cy="13794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1" y="1621854"/>
            <a:ext cx="8686219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Premio Europa Cinemas</a:t>
            </a:r>
            <a:endParaRPr lang="it-IT" sz="3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8305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289339" y="2420888"/>
            <a:ext cx="656532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Sedurre</a:t>
            </a: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coinvolgere</a:t>
            </a: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gli</a:t>
            </a: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adolescenti</a:t>
            </a:r>
            <a:endParaRPr lang="fr-F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46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-1"/>
            <a:ext cx="7056784" cy="6741879"/>
          </a:xfrm>
        </p:spPr>
      </p:pic>
    </p:spTree>
    <p:extLst>
      <p:ext uri="{BB962C8B-B14F-4D97-AF65-F5344CB8AC3E}">
        <p14:creationId xmlns:p14="http://schemas.microsoft.com/office/powerpoint/2010/main" val="188822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/>
            </a:r>
            <a:br>
              <a:rPr lang="sv-SE" smtClean="0"/>
            </a:br>
            <a:endParaRPr lang="sv-SE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023" y="6015639"/>
            <a:ext cx="2526977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"/>
            <a:ext cx="1638825" cy="137941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6648" y="116632"/>
            <a:ext cx="6597352" cy="659735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-18755" y="2420888"/>
            <a:ext cx="263751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BACKYARD</a:t>
            </a:r>
          </a:p>
          <a:p>
            <a:pPr algn="ctr"/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Accontentare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pubblico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più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giovane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sofisticato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Atmosfera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meno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rigida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ragazzi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possono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fr-F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ppropriarsi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spazio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19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68565" y="2420888"/>
            <a:ext cx="900688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Programmazione</a:t>
            </a: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specializzata</a:t>
            </a: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fr-F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coltivare</a:t>
            </a: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gusto…</a:t>
            </a:r>
            <a:endParaRPr lang="fr-F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223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39088" y="1700808"/>
            <a:ext cx="4255460" cy="120032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Festival Premiers Plans d’Angers</a:t>
            </a:r>
          </a:p>
          <a:p>
            <a:pPr algn="ctr"/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Prime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opere</a:t>
            </a: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europee</a:t>
            </a:r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362"/>
            <a:ext cx="4590281" cy="29906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7"/>
          <a:stretch/>
        </p:blipFill>
        <p:spPr bwMode="auto">
          <a:xfrm>
            <a:off x="4344353" y="16417"/>
            <a:ext cx="4799647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"/>
            <a:ext cx="1638825" cy="1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16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514" y="-41914"/>
            <a:ext cx="6914486" cy="694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0" y="1998308"/>
            <a:ext cx="2162853" cy="286232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Cinéma Les 400 Coups</a:t>
            </a:r>
          </a:p>
          <a:p>
            <a:pPr algn="ctr"/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schermi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film di prima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uscita</a:t>
            </a:r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</a:t>
            </a:r>
          </a:p>
          <a:p>
            <a:endParaRPr lang="fr-FR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opere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prime</a:t>
            </a:r>
          </a:p>
          <a:p>
            <a:pPr algn="ctr"/>
            <a:r>
              <a:rPr lang="fr-F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"/>
            <a:ext cx="1638825" cy="1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2896856"/>
            <a:ext cx="2978612" cy="8098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416" y="2896856"/>
            <a:ext cx="2652512" cy="64784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0007" y="4713190"/>
            <a:ext cx="3058998" cy="138010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37" y="4794153"/>
            <a:ext cx="1866316" cy="68804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71343" y="1748895"/>
            <a:ext cx="208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Pordenone</a:t>
            </a:r>
            <a:endParaRPr lang="fr-FR" sz="2800" b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936850" y="1748895"/>
            <a:ext cx="14140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Udine</a:t>
            </a:r>
            <a:endParaRPr lang="fr-F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H="1" flipV="1">
            <a:off x="5220072" y="2423427"/>
            <a:ext cx="864096" cy="23737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6814591" y="3645024"/>
            <a:ext cx="61665" cy="124657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flipH="1" flipV="1">
            <a:off x="5950496" y="2423428"/>
            <a:ext cx="390871" cy="57352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2858879" y="2342414"/>
            <a:ext cx="982795" cy="800388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1619672" y="3632414"/>
            <a:ext cx="0" cy="878185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4725" y="1224831"/>
            <a:ext cx="3190563" cy="1047284"/>
          </a:xfrm>
          <a:prstGeom prst="rect">
            <a:avLst/>
          </a:prstGeom>
        </p:spPr>
      </p:pic>
      <p:cxnSp>
        <p:nvCxnSpPr>
          <p:cNvPr id="20" name="Connecteur droit avec flèche 19"/>
          <p:cNvCxnSpPr>
            <a:endCxn id="3" idx="0"/>
          </p:cNvCxnSpPr>
          <p:nvPr/>
        </p:nvCxnSpPr>
        <p:spPr>
          <a:xfrm>
            <a:off x="6455731" y="2292275"/>
            <a:ext cx="469671" cy="604581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 flipH="1">
            <a:off x="2371130" y="2333123"/>
            <a:ext cx="576064" cy="604581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"/>
            <a:ext cx="1638825" cy="137941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77555" y="6357116"/>
            <a:ext cx="82522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Due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realtà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dell’esercizio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al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centro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sinergie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festival-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distribuzione</a:t>
            </a:r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-sala </a:t>
            </a:r>
            <a:r>
              <a:rPr lang="fr-FR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cinematografica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300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" y="-9944"/>
            <a:ext cx="9142270" cy="6091925"/>
          </a:xfrm>
        </p:spPr>
      </p:pic>
      <p:sp>
        <p:nvSpPr>
          <p:cNvPr id="2" name="ZoneTexte 1"/>
          <p:cNvSpPr txBox="1"/>
          <p:nvPr/>
        </p:nvSpPr>
        <p:spPr>
          <a:xfrm>
            <a:off x="1884159" y="6335161"/>
            <a:ext cx="537570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 Il festival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cinema asiatico </a:t>
            </a:r>
            <a:r>
              <a:rPr lang="fr-FR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popolare</a:t>
            </a:r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»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2715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72" y="260648"/>
            <a:ext cx="3888656" cy="116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91680" y="1988840"/>
            <a:ext cx="6184706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68 PAESI</a:t>
            </a:r>
            <a:endParaRPr lang="fr-F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673 CITTÀ</a:t>
            </a:r>
            <a:endParaRPr lang="fr-F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1 </a:t>
            </a:r>
            <a:r>
              <a:rPr lang="fr-F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170 </a:t>
            </a:r>
            <a:r>
              <a:rPr lang="fr-F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CINEMA</a:t>
            </a:r>
          </a:p>
          <a:p>
            <a:r>
              <a:rPr lang="fr-F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r>
              <a:rPr lang="fr-F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3 </a:t>
            </a:r>
            <a:r>
              <a:rPr lang="fr-FR" sz="40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197 </a:t>
            </a:r>
            <a:r>
              <a:rPr lang="fr-FR" sz="4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SCHERMI</a:t>
            </a:r>
            <a:endParaRPr lang="fr-FR" sz="40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74" y="4797152"/>
            <a:ext cx="2613831" cy="799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http://ceppei.ba/bos/images/stories/media%20mundu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801004"/>
            <a:ext cx="2424643" cy="80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http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3" name="AutoShape 6" descr="http://upload.wikimedia.org/wikipedia/commons/0/03/Flag_of_Italy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351755" y="1765300"/>
            <a:ext cx="8440489" cy="411197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641996"/>
            <a:ext cx="2866589" cy="1052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0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50033" y="2551837"/>
            <a:ext cx="524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Creare</a:t>
            </a:r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dialogo</a:t>
            </a:r>
            <a:endParaRPr lang="fr-FR" sz="5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il </a:t>
            </a:r>
            <a:r>
              <a:rPr lang="fr-FR" sz="5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pubblico</a:t>
            </a:r>
            <a:endParaRPr lang="fr-F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37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5223"/>
            <a:ext cx="8316416" cy="6827764"/>
          </a:xfrm>
        </p:spPr>
      </p:pic>
    </p:spTree>
    <p:extLst>
      <p:ext uri="{BB962C8B-B14F-4D97-AF65-F5344CB8AC3E}">
        <p14:creationId xmlns:p14="http://schemas.microsoft.com/office/powerpoint/2010/main" val="66402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5" y="0"/>
            <a:ext cx="2195736" cy="6954392"/>
          </a:xfrm>
        </p:spPr>
      </p:pic>
      <p:sp>
        <p:nvSpPr>
          <p:cNvPr id="7" name="ZoneTexte 6"/>
          <p:cNvSpPr txBox="1"/>
          <p:nvPr/>
        </p:nvSpPr>
        <p:spPr>
          <a:xfrm>
            <a:off x="977779" y="219998"/>
            <a:ext cx="307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??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942446" y="1298251"/>
            <a:ext cx="299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Blog per </a:t>
            </a:r>
            <a:r>
              <a:rPr lang="fr-FR" b="1" dirty="0" err="1" smtClean="0"/>
              <a:t>mantenere</a:t>
            </a:r>
            <a:r>
              <a:rPr lang="fr-FR" b="1" dirty="0" smtClean="0"/>
              <a:t> il </a:t>
            </a:r>
            <a:r>
              <a:rPr lang="fr-FR" b="1" dirty="0" err="1" smtClean="0"/>
              <a:t>dialogo</a:t>
            </a:r>
            <a:endParaRPr lang="fr-FR" b="1" dirty="0"/>
          </a:p>
        </p:txBody>
      </p:sp>
      <p:sp>
        <p:nvSpPr>
          <p:cNvPr id="14" name="ZoneTexte 13"/>
          <p:cNvSpPr txBox="1"/>
          <p:nvPr/>
        </p:nvSpPr>
        <p:spPr>
          <a:xfrm>
            <a:off x="964425" y="2290537"/>
            <a:ext cx="429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Ristorante</a:t>
            </a:r>
            <a:r>
              <a:rPr lang="fr-FR" b="1" dirty="0" smtClean="0"/>
              <a:t> </a:t>
            </a:r>
            <a:r>
              <a:rPr lang="fr-FR" b="1" dirty="0" err="1" smtClean="0"/>
              <a:t>attiguo</a:t>
            </a:r>
            <a:r>
              <a:rPr lang="fr-FR" b="1" dirty="0" smtClean="0"/>
              <a:t> al cinema</a:t>
            </a:r>
            <a:endParaRPr lang="fr-FR" b="1" dirty="0"/>
          </a:p>
        </p:txBody>
      </p:sp>
      <p:sp>
        <p:nvSpPr>
          <p:cNvPr id="17" name="ZoneTexte 16"/>
          <p:cNvSpPr txBox="1"/>
          <p:nvPr/>
        </p:nvSpPr>
        <p:spPr>
          <a:xfrm>
            <a:off x="944176" y="4221088"/>
            <a:ext cx="4250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/>
              <a:t>Promozione</a:t>
            </a:r>
            <a:r>
              <a:rPr lang="fr-FR" b="1" dirty="0" smtClean="0"/>
              <a:t> di un </a:t>
            </a:r>
            <a:r>
              <a:rPr lang="fr-FR" b="1" dirty="0" err="1" smtClean="0"/>
              <a:t>sondaggio</a:t>
            </a:r>
            <a:r>
              <a:rPr lang="fr-FR" b="1" dirty="0" smtClean="0"/>
              <a:t> per </a:t>
            </a:r>
            <a:r>
              <a:rPr lang="fr-FR" b="1" dirty="0" err="1" smtClean="0"/>
              <a:t>rafforzare</a:t>
            </a:r>
            <a:endParaRPr lang="fr-FR" b="1" dirty="0"/>
          </a:p>
          <a:p>
            <a:r>
              <a:rPr lang="fr-FR" b="1" dirty="0" smtClean="0"/>
              <a:t>Il </a:t>
            </a:r>
            <a:r>
              <a:rPr lang="fr-FR" b="1" dirty="0" err="1" smtClean="0"/>
              <a:t>rapporto</a:t>
            </a:r>
            <a:r>
              <a:rPr lang="fr-FR" b="1" dirty="0" smtClean="0"/>
              <a:t> </a:t>
            </a:r>
            <a:r>
              <a:rPr lang="fr-FR" b="1" dirty="0" err="1" smtClean="0"/>
              <a:t>pubblico</a:t>
            </a:r>
            <a:r>
              <a:rPr lang="fr-FR" b="1" dirty="0" smtClean="0"/>
              <a:t>/sala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964425" y="5877272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Vidéo en poche?</a:t>
            </a:r>
            <a:endParaRPr lang="fr-FR" b="1" dirty="0"/>
          </a:p>
        </p:txBody>
      </p:sp>
      <p:cxnSp>
        <p:nvCxnSpPr>
          <p:cNvPr id="3" name="Connecteur droit avec flèche 2"/>
          <p:cNvCxnSpPr/>
          <p:nvPr/>
        </p:nvCxnSpPr>
        <p:spPr>
          <a:xfrm>
            <a:off x="4572000" y="476672"/>
            <a:ext cx="1872208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>
            <a:off x="4572000" y="1456381"/>
            <a:ext cx="1872208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>
            <a:off x="4572000" y="2564904"/>
            <a:ext cx="1872208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/>
          <p:nvPr/>
        </p:nvCxnSpPr>
        <p:spPr>
          <a:xfrm>
            <a:off x="5254865" y="4437112"/>
            <a:ext cx="1189343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>
            <a:off x="4572000" y="6035402"/>
            <a:ext cx="1872208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60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3" y="0"/>
            <a:ext cx="83090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59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778" y="276584"/>
            <a:ext cx="6470444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9794"/>
            <a:ext cx="4339732" cy="1308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895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4" y="476672"/>
            <a:ext cx="8179332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67544" y="6021288"/>
            <a:ext cx="8141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Comunicare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livello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globale per </a:t>
            </a:r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promuovere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un </a:t>
            </a:r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evento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locale</a:t>
            </a:r>
            <a:endParaRPr lang="fr-FR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76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" y="11936"/>
            <a:ext cx="9158032" cy="5217264"/>
          </a:xfrm>
        </p:spPr>
      </p:pic>
      <p:sp>
        <p:nvSpPr>
          <p:cNvPr id="5" name="ZoneTexte 4"/>
          <p:cNvSpPr txBox="1"/>
          <p:nvPr/>
        </p:nvSpPr>
        <p:spPr>
          <a:xfrm>
            <a:off x="791580" y="6021288"/>
            <a:ext cx="7560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può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anche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usare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le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tecnologie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come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strumento</a:t>
            </a:r>
            <a:r>
              <a:rPr lang="fr-FR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fr-FR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animazione</a:t>
            </a:r>
            <a:endParaRPr lang="fr-FR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088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-1"/>
            <a:ext cx="7164288" cy="6825437"/>
          </a:xfrm>
        </p:spPr>
      </p:pic>
    </p:spTree>
    <p:extLst>
      <p:ext uri="{BB962C8B-B14F-4D97-AF65-F5344CB8AC3E}">
        <p14:creationId xmlns:p14="http://schemas.microsoft.com/office/powerpoint/2010/main" val="68528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19" y="87157"/>
            <a:ext cx="6952163" cy="668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59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75855" cy="628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185062" y="3451197"/>
            <a:ext cx="3538597" cy="16312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/>
              <a:t>Fine </a:t>
            </a:r>
            <a:r>
              <a:rPr lang="fr-FR" sz="2000" b="1" dirty="0" err="1"/>
              <a:t>del</a:t>
            </a:r>
            <a:r>
              <a:rPr lang="fr-FR" sz="2000" b="1" dirty="0"/>
              <a:t> </a:t>
            </a:r>
            <a:r>
              <a:rPr lang="fr-FR" sz="2000" b="1" dirty="0" err="1"/>
              <a:t>canonico</a:t>
            </a:r>
            <a:r>
              <a:rPr lang="fr-FR" sz="2000" b="1" dirty="0"/>
              <a:t> 16-18-20-22 </a:t>
            </a:r>
            <a:r>
              <a:rPr lang="fr-FR" sz="2000" b="1" dirty="0" smtClean="0"/>
              <a:t>?</a:t>
            </a:r>
          </a:p>
          <a:p>
            <a:pPr marL="285750" indent="-285750" algn="ctr">
              <a:buFont typeface="Arial" pitchFamily="34" charset="0"/>
              <a:buChar char="•"/>
            </a:pPr>
            <a:endParaRPr lang="fr-FR" sz="2000" b="1" dirty="0"/>
          </a:p>
          <a:p>
            <a:pPr algn="ctr"/>
            <a:r>
              <a:rPr lang="fr-FR" sz="2000" b="1" dirty="0" smtClean="0"/>
              <a:t>Ogni </a:t>
            </a:r>
            <a:r>
              <a:rPr lang="fr-FR" sz="2000" b="1" dirty="0" err="1" smtClean="0"/>
              <a:t>spettacolo</a:t>
            </a:r>
            <a:r>
              <a:rPr lang="fr-FR" sz="2000" b="1" dirty="0" smtClean="0"/>
              <a:t> = </a:t>
            </a:r>
            <a:r>
              <a:rPr lang="fr-FR" sz="2000" b="1" dirty="0" err="1" smtClean="0"/>
              <a:t>evento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unico</a:t>
            </a:r>
            <a:endParaRPr lang="fr-FR" sz="2000" b="1" dirty="0" smtClean="0"/>
          </a:p>
          <a:p>
            <a:pPr algn="ctr"/>
            <a:endParaRPr lang="fr-FR" sz="2000" b="1" dirty="0" smtClean="0"/>
          </a:p>
          <a:p>
            <a:pPr marL="342900" indent="-342900" algn="ctr">
              <a:buFont typeface="Wingdings" pitchFamily="2" charset="2"/>
              <a:buChar char="Ø"/>
            </a:pPr>
            <a:r>
              <a:rPr lang="fr-FR" sz="2000" b="1" dirty="0" err="1" smtClean="0"/>
              <a:t>Multiprogrammazione</a:t>
            </a:r>
            <a:endParaRPr lang="fr-FR" sz="2000" b="1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534" y="-953"/>
            <a:ext cx="4642466" cy="206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0"/>
            <a:ext cx="1145603" cy="436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44954" y="6301645"/>
            <a:ext cx="7601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Parc, Churchill, </a:t>
            </a:r>
            <a:r>
              <a:rPr lang="fr-FR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Sauvenière</a:t>
            </a:r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Les </a:t>
            </a:r>
            <a:r>
              <a:rPr lang="fr-FR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Grignoux</a:t>
            </a:r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fr-FR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Liegi</a:t>
            </a:r>
            <a:r>
              <a:rPr lang="fr-FR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fr-FR" sz="2400" b="1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Belgio</a:t>
            </a:r>
            <a:endParaRPr lang="fr-FR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247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72" y="260648"/>
            <a:ext cx="3888656" cy="116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Graphique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8879190"/>
              </p:ext>
            </p:extLst>
          </p:nvPr>
        </p:nvGraphicFramePr>
        <p:xfrm>
          <a:off x="2865624" y="2635326"/>
          <a:ext cx="5738813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Regione Toscan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661247"/>
            <a:ext cx="2398080" cy="92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3290650" y="5733256"/>
            <a:ext cx="5673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CINEMA IN 6 CITTÀ</a:t>
            </a: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FIRENZE, LIVORNO, PISA, POGGIBONSI, PRATO e SIENA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1043608" y="5423934"/>
            <a:ext cx="69847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67544" y="1772816"/>
            <a:ext cx="8208912" cy="126188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fr-FR" sz="28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ITALIA </a:t>
            </a:r>
            <a:r>
              <a:rPr lang="fr-FR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 62 CITTÀ – 123 CINEMA – 241 SCHERMI</a:t>
            </a:r>
          </a:p>
          <a:p>
            <a:pPr algn="ctr"/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 </a:t>
            </a:r>
            <a:r>
              <a:rPr lang="fr-FR" sz="20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monosale</a:t>
            </a:r>
            <a:r>
              <a:rPr lang="fr-FR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- 61 cinema (2-7 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schermi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- 1 multiplex (8 </a:t>
            </a:r>
            <a:r>
              <a:rPr lang="fr-FR" sz="20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schermi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più)</a:t>
            </a:r>
          </a:p>
          <a:p>
            <a:endParaRPr lang="fr-FR" sz="2800" b="1" dirty="0"/>
          </a:p>
        </p:txBody>
      </p:sp>
      <p:pic>
        <p:nvPicPr>
          <p:cNvPr id="10" name="Picture 8" descr="File:Flag of Italy.sv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68" y="3717032"/>
            <a:ext cx="1303313" cy="868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23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" y="-1957"/>
            <a:ext cx="6953086" cy="6599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516216" y="1859339"/>
            <a:ext cx="2149060" cy="313932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fr-FR" b="1" dirty="0" smtClean="0"/>
              <a:t>Seoul</a:t>
            </a:r>
          </a:p>
          <a:p>
            <a:pPr algn="r"/>
            <a:endParaRPr lang="fr-FR" b="1" dirty="0"/>
          </a:p>
          <a:p>
            <a:pPr algn="r"/>
            <a:r>
              <a:rPr lang="fr-FR" b="1" dirty="0" smtClean="0"/>
              <a:t>Primo </a:t>
            </a:r>
            <a:r>
              <a:rPr lang="fr-FR" b="1" dirty="0" err="1" smtClean="0"/>
              <a:t>spettacolo</a:t>
            </a:r>
            <a:endParaRPr lang="fr-FR" b="1" dirty="0" smtClean="0"/>
          </a:p>
          <a:p>
            <a:pPr algn="r"/>
            <a:r>
              <a:rPr lang="fr-FR" b="1" dirty="0" smtClean="0"/>
              <a:t>7:30</a:t>
            </a:r>
          </a:p>
          <a:p>
            <a:pPr algn="r"/>
            <a:endParaRPr lang="fr-FR" b="1" dirty="0"/>
          </a:p>
          <a:p>
            <a:pPr algn="r"/>
            <a:r>
              <a:rPr lang="fr-FR" b="1" dirty="0" smtClean="0"/>
              <a:t>Ultimo </a:t>
            </a:r>
            <a:r>
              <a:rPr lang="fr-FR" b="1" dirty="0" err="1" smtClean="0"/>
              <a:t>spettacolo</a:t>
            </a:r>
            <a:endParaRPr lang="fr-FR" b="1" dirty="0" smtClean="0"/>
          </a:p>
          <a:p>
            <a:pPr algn="r"/>
            <a:r>
              <a:rPr lang="fr-FR" b="1" dirty="0" smtClean="0"/>
              <a:t>1:30</a:t>
            </a:r>
          </a:p>
          <a:p>
            <a:pPr algn="r"/>
            <a:endParaRPr lang="fr-FR" b="1" dirty="0"/>
          </a:p>
          <a:p>
            <a:pPr algn="r"/>
            <a:r>
              <a:rPr lang="fr-FR" b="1" dirty="0" err="1" smtClean="0"/>
              <a:t>Fino</a:t>
            </a:r>
            <a:r>
              <a:rPr lang="fr-FR" b="1" dirty="0" smtClean="0"/>
              <a:t> a 10 </a:t>
            </a:r>
            <a:r>
              <a:rPr lang="fr-FR" b="1" dirty="0" err="1" smtClean="0"/>
              <a:t>proiezioni</a:t>
            </a:r>
            <a:endParaRPr lang="fr-FR" b="1" dirty="0" smtClean="0"/>
          </a:p>
          <a:p>
            <a:pPr algn="r"/>
            <a:r>
              <a:rPr lang="fr-FR" b="1" dirty="0" err="1" smtClean="0"/>
              <a:t>sullo</a:t>
            </a:r>
            <a:r>
              <a:rPr lang="fr-FR" b="1" dirty="0" smtClean="0"/>
              <a:t> </a:t>
            </a:r>
            <a:r>
              <a:rPr lang="fr-FR" b="1" dirty="0" err="1" smtClean="0"/>
              <a:t>stesso</a:t>
            </a:r>
            <a:r>
              <a:rPr lang="fr-FR" b="1" dirty="0" smtClean="0"/>
              <a:t> </a:t>
            </a:r>
            <a:r>
              <a:rPr lang="fr-FR" b="1" dirty="0" err="1" smtClean="0"/>
              <a:t>schermo</a:t>
            </a:r>
            <a:endParaRPr lang="fr-FR" b="1" dirty="0" smtClean="0"/>
          </a:p>
          <a:p>
            <a:pPr algn="r"/>
            <a:r>
              <a:rPr lang="fr-FR" b="1" dirty="0" smtClean="0"/>
              <a:t>in un giorno</a:t>
            </a:r>
            <a:endParaRPr lang="fr-FR" b="1" dirty="0"/>
          </a:p>
        </p:txBody>
      </p:sp>
      <p:sp>
        <p:nvSpPr>
          <p:cNvPr id="5" name="AutoShape 2" descr="data:image/jpeg;base64,/9j/4AAQSkZJRgABAQAAAQABAAD/2wCEAAkGBwgHBgkIBwgKCgkLDRYPDQwMDRsUFRAWIB0iIiAdHx8kKDQsJCYxJx8fLT0tMTU3Ojo6Iys/RD84QzQ5OjcBCgoKDQwNGg8PGjclHyU3Nzc3Nzc3Nzc3Nzc3Nzc3Nzc3Nzc3Nzc3Nzc3Nzc3Nzc3Nzc3Nzc3Nzc3Nzc3Nzc3N//AABEIAJcA4wMBIgACEQEDEQH/xAAcAAEAAQUBAQAAAAAAAAAAAAAABwEDBQYIBAL/xABBEAABAwMCBAQDBgUBBQkAAAABAAIDBAURBiEHEjFRE0FhcSIykRRCUoGhwRUjM2Kx0RZDcpLhCCQlNGOiwtLw/8QAGwEBAAIDAQEAAAAAAAAAAAAAAAQFAQIDBgf/xAAmEQEAAgIBAwMEAwAAAAAAAAAAAQIDBBESMUEFISIGcZGxE1Hw/9oADAMBAAIRAxEAPwCcUREBERAREQEVqonipoJJ53tjijaXPe44DQOpKpS1dPWU8dRSTRzwSNDmSRODmuB8wRsUF5ERAREQEREBERAREQEREBFQnC81PcaKqqaimpqqGWenIE0bHgujJ3AcB0QepERAREQEREBERAREQEREBUPRVWq8RNWw6R07NWnldVyDw6WJ33pD39B1KCO+PWtuRv8AstbJhzOHNXvaeg6tj/c/l3VvhnNLoXQVZqe91Mwpanaht/PhshPQgd3Y/wCUErSOHOmJ9daqlmuUjn0sDvtFwnefmySQ3P8Adg/kCr/FDVbtX6git1pZm2Ub/s9FFGP6junMAPI4AHpjpnYJ40Prq1axo3PoC6KqiGZ6WT5meuehHqtp5goKussfCjQEdqpntGpbs0vnlZ1hadsg+g+EHvkrbuDGqL/qWzzvvcDHwU7hHFW/K6Z3mOXocbb+vTsEkIiICKiIKoqJlBVFQKqAvLcK+mttDNW10rYaaBpdJI7o0K3eKisprZVTW2mZVVkcTnQwOfyiRwGwzj/96dVBGjuKNfVarqKXWD2vttyH2eSFzMMpzuBt5DfBz+yDe7ZxBtuv57rpy1z1VtqHwH7HV5DXSkdS0eXkcdcZ6YUN6Yvlz4ea5kNc2TmjmMNwhO/iMJ3PqfvA/wCq+ta6eruHmsGSUMjhE2X7RQT/ANoOzT6joe/XzW367o6XiDoyHW1oiEdxoozHcqcYzho3J9huD+E/QJ1oquCto4aqjkbLBMwPje07OaehXoUWcCo9QUOnpYb1TmC2FwdQundyyDm6jl/Ceoz69c7SmOiAiIgIiICIiAiIgIiILNVURUsEs9RI2OKJhe97jgNaOpXLOuNQ1vELWTG0DJZIi8U9vpxnpnrjyLjuT2x2Un/9oK83Wls0Fuo6WdlBUnNVVtb8BwdoyR0yd9+v1WucOLbS6K0pVa8vkP8A3iRhZbYH5aXg9CO3MfP8O/mgua5r6fh7o+n0ZZZWi51bPEuNRHsQD139eg7NHqF4eE1io7PbanXmo28tFRNP2Jjh87+nMB3zs3138gta0xZ7lxK1m81kryZnmetnaP6ceeg7dh+6y/FzVMFxq4NM2LDbNasRNbHu2WRvw7dwOgPnuUGEjZduJmuicu8esky4/dp4R+zW/U+pXUdjtNJY7VTWy3xCOmp2BjQOp7k9yTuT6rTeDuiv9l7CKqujAulcA+Xp/KZ91n7n1PopB8kFVRfJI+m+6jrV/EdlI+SjsHhzTtPK+od8TGn0H3v8e61taK90jW1cuzfoxwkGoqYaZhkqJo4mD7z3AD9Vr9Tr3TNO/lfdY3n/ANCN8v6tBUI3G41t0m8W4VUlQ875kdkD2HQfReVcLZ58PQYfp+nHOW34TkziLpdxA/iMjSdvippR/wDFZu2Xy13RuaCvp6j0Y8Z+i5yVWOcx4exxa9vRzTgj2KxGefLfJ6BhmPhaY+/+h04Oq+lCWm+IVztcjYri51bR9CH/ANRnsfP2P1Uu2e7UN4oY6y3ztlif26tPYjyK71vFuyh29DNqz849v7h78A+QXPnHbRP8NrhqS2Q4pKp+KtrW7Ryn72OzvP1910IOi8d0t1PdbfUUFdGJKedhY9h7ELdCQnpWWPidoGfTde7/AMatLA+kqXDOW9G5P/tP5Fajw31VVaF1S6nuQkjo5ZPAr4Hj+mc45/dvp1GfRbvrfWB4cVEOm9KWaOhji5JX1MrQ77Q3qeU75zuC479cDoVieKFmo9T2Kn4gafH8uZgZcYR1Y4bcxHkR0Pccp9SFeO02oYb3RVDrhI6zShs1A6BxayN436jq7oQex281KfDHWMesNOxzyPb/ABCnxHWRgYw7HzD0PX6qMuHNyptb6WqtC3+QePGznt1Q47jHl7t/UHHlvrGgJtQaR4higp6GonqmyGnq6ONpPiMzu72Gzg7pj0KDqVF8tzjcY9CvpAREQEREBERAREQWammiqoXwVEbJYpBh7HtDg4diFGfGHQd31LTUs9lqWuZQx4bbccocfxNOcc2MDB/cqUlTlCCCb1NFwp0LHaKJzP8AaO7s56mVp3ibjf6Z5R6kn3xfA7RBvF1bf7izNDQvPgscP60v+jevvj1Ux6z0JZdXwYuEHJVMbiKriAbIz0z5j0KzNktNLZLVTW2gj8Onp2BjG/ue5PUoPcE8kWI1VeG2OxVdefnYzEY7vOzf1KMxHM8NF4nauex7rHbZOXH/AJqVp3/4B29fooy9gvqR75HuklcXSPcXPcTkucdyV8qDe3Vbl7/S1Ka2KKR38/cREWiUIiICzOldRVOnLk2oiJfA4gTQZ2e3v7jyWGRZiZieYaZcVctJpftLpW310FwooauleHwysD2OHmCvSeyjDg7edqmyzPJAzNAD5D7wHpnf8ypPCnUt1Ry8Fua862a2OfH6aNxZ0WNW6fLqYAXKjzJTOx83dh9D/nChvhPqxun7vNZLy0Gz3ImCpjmG0Tz8OSOx+U/9F06VpcvDHTlRqqe/1VN40kpa/wCzP3i8QdXFvnnsdlsio6o+D16pdcOktdaKK108rZ6auB5ngHcNa3zI6HO2MdcqcmUVPHUyVUcMbaiUBskoYOZwHQEq81jWgBoAAGNgvpAREQEREBERAREQEREBERAREQUUZccK8w0FqoWkjx53Su9WsAGPq8fRSaof48B326yfg8Of65j/AOi761OvLFXPLecdeqPDQc7D1RWKaXnaGu+Zv6q+qzNitivNLPouptY9rDXLSe4iYVHuDBl2wXOImZ9ne1orWbWn2hR7msbzOOy87qvfDQPcqxPJ4jv7fuq2vQa3plIrE5feXhPUvqTPfJNNaeKx58y9Qqz5huPRX4pmSdDv2WOVQS0gtO4XTP6bhvX4xxKPp/Ue3ivH8s9VW36IrXW/VlrlyeV84hf6h55f8kfRdBBc16eeZbvbC35jWQjbv4jV0qFT462pM1nwtfWslMtseWna0KoiLopRERAREQEREBERAREQEREBEVCUFc4RaNxF4j0OjWtpRBJVXOVnPHDgtYB3c7p9MrYdKagpNS2KlutEcMmb8bCcmN46tPqCgzCjLjjbzNZKCva0k0s5a49mvGP8hqkwbrG6htUd6s1Xb5iA2eMtBI+V3kfyK6Yb9F4s55a9VJhy/wBNwcK+2qeGgEB3uvmtpZ6GsmpKqMxzwPMcjHdQQrKu74cWaPlHKDr7mxq25xWmHqNUcbMGfdWHyvkPxfovhM9lrj1MOKeaVddn1Tb2Y6ct+Y/H6PdUVScqikq8RVRBtfDOiNfq2hjxlkUnju9mjI/XC6ICjLgrYHUttnvNQwtkqjyQZG/hj735n9ApNC8/s8fzWmF7TJa2GlZ8QqqZCO2CjGo4yWam1hUWieF5oI3CIV0fxfzOjvhG/LnbI32XESei+GPDmNcOjhkbL7CAiIgIiICIiAiIgIiIPDeLvQWWhkrrpUx01NH1e8437DufQKLeNOqb9SWehn0/OxlkuEPxVsBPiFx3Az90FuNx69F6OPGkp7vZ2XqhMj5reD4sHMSHRHq4DuOvqM9lpvCa+UV5tdVoHUBzSVgcaKTb+W878o9c/EPXPdBk6Ux8WdBGmkcBqeytzG44Bmaf8h2MHs4DvvrXB/WUmldRfw64uLLbWP8ADmbJt4EnQO9OxH+ixEEt24Za3OQHT0j8OaThtREf2I+h9ltfGbSsRjp9Z2inkjpLiGuq4nMLXRvd0c4eWeh/u90HQ7SC0FpBB8wh6FRZwP1sb1av4HcZua4ULP5TnHLpofI+7enthSogjbilol93Z/F7VFmujGJomj+s0dv7h+v5KFHAhxDgQQcEHuus8BaNrTh1Qahe+so3Nori7cyBvwSn+4fuP1U/V2+iOi/ZDz63V8q90CIs/fNH32xOd9uoJDEP99APEYfzHT88LAAh3ykH2VpW9bRzWVfNbVniYEVfdeq322tucgjt1JNVPzj+U0kZ9T0CzNoj3kisy8q2zQOjp9UV7ZZQ6O2Qu/nS/j/sb69+y2TSvCepkkjqNRyiKIbilhdl7v8Aid5ew+oUuUVJT0NLHS0kLIoIm8rI2DAaFA2N2IjpomYdaZ97Pungip4I4YWBkcbQ1rRsAB5K4dt1VYvUd7pNPWapute7EMDc4zu4+TR6k7KqWDSeNOtzpyy/wy3yAXOvBaCDvDF5u9z0H5nyUa8H9M0rnVGsL9iO02oF7Odu0kjRnPqB5Y6uwtmumnNP8WpxetP3V9Lc/g+2UlS4ktYMA7b8uB0IyCe2crB8ZrzHbI6TQtngdTWy3xsdLzNI8Z3UYz1HmT5uJ7bhbsvETVt74hCWyO521sojZQTbxNiHmexAySR+vRTxBqK1TXqWyMr4DcoWhz6bm+IDGdu+2NlDmlKSDhnoifVNzja693NnJQwOAyxp6f8A2d6ABanww0zW6z1iKypllMEEv2qsqQcFzy7OAfxOP6ZQdSA5KqqNHKAOyqgIiICIiAiIgIiIKPa17XNcAWuGCD5hcu8VdITaL1M2rtwfFb6l/jUkse3gvByWZ8iDuPQ7dCuo1gdZaZpdVafqbXV4bztzFLjeOQfK7/X0QaVpq+WnWGn26oltENx1HZqdzHQbc3N1DgOm+CQcbfEBvlaxo7idLqa/1dl1g2B1ruzfBhjDQGQO6BueuD3PnjoOmk6WvVx4ca0eKuN48F/gV0APzsz1HfyIWY4u6WgtlZT6msLg+z3VwlY6P5Y5HfFt2B3I7bjyQYW+226cNtbt+zvc19NKJqWboJoj5HuCMtI910zpPUFJqexUt2onfy5h8TD1jePmafYqIqFzOLGgDRzOYdT2cZjedjO3y/5hsfUZW8cKNCVmjLfP9uuDppqvldJTM/pROHmNsk+Wdunsg35ERB8kZGCNlja3T9mr389daKCof+KWmY4/UhZRFmJmOzExE92Di0jpyF3PHYLWHeR+yMyP0WXhhjhYGQxMjaNg1jcAK6iTaZ7yRER2UVURYZUyOmVzZxq1odR3ptotsjnW6heR8HSaboT646D3PddDXigdcrZV0LKqalNRE6Pxocc7MjGRlQ5pfhe3SN+q73qeogltVsj8ankH+8dvgkeRbjp3IQWafl4S6AE7g0aovDRytcATA31H9ufzcfRZfQN5h4hWSWTW1qpZo7O5sn8TkwxpLfiOemNgC77pHUKLbtX3XiXrhgia4yVUvh00XUQRDpn2G5Putu4oXmk0xYqbQGnnfBExrrhKDu9x35T6k7n8h7B6eMumtUXy/U1wooxcbVI1kNH9lIIi5vxDO2T97p03ClfQelqfSOnae2wBrpsc9RMBjxZD1Pt5D0C1DgJZ7tRabfW3Crn+yVZDqOke7LWN/Hv0z5AbY99pSGwCCqIiAiIgIiICIiAiIgKhGRhVRBEnHXQ5utvGobbHmso2ctSxrd5Yu/u3f8iewXi4QWm53vRddZNR0EjrDUN5qOaQ8rgSc/ACOmfiB791M7mhzS1wBB2IPmgaAMDYIMNpnS9p0xQCjtFK2Fp+eQ7vkPdzvNZpEQEREBERAREQEREBWpoI6iJ0M7GSRvGHMe3IcPVXUQaTFoqh0my73fSVsY+61EJbDC9+GMOc4bnoM4OPQDZQroXRVz1Xredl/inZHTS+LcjMCHOcTnk93f437Lp8jKoGNDi4DDj1PmUFImMjjbHG0NYwBrWjoAPJfaIgIiICIiAiIgIiICIiAiIgIiICIiAiIgIiICIiAiIgIiICIiAiIgIiICIiAiIg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9220" name="Picture 4" descr="http://leblogdekaede.files.wordpress.com/2012/04/k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359248"/>
            <a:ext cx="1117031" cy="74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75" y="5478587"/>
            <a:ext cx="1638825" cy="1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19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" y="21478"/>
            <a:ext cx="9128880" cy="6662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03848" y="5301208"/>
            <a:ext cx="2960619" cy="707886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sala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top 10</a:t>
            </a:r>
          </a:p>
          <a:p>
            <a:pPr algn="ctr"/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presenze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</a:t>
            </a: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2012</a:t>
            </a:r>
            <a:endParaRPr lang="fr-F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0929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5816" cy="4221088"/>
          </a:xfrm>
          <a:prstGeom prst="rect">
            <a:avLst/>
          </a:prstGeom>
        </p:spPr>
      </p:pic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1" t="-685"/>
          <a:stretch/>
        </p:blipFill>
        <p:spPr>
          <a:xfrm>
            <a:off x="2627784" y="1484784"/>
            <a:ext cx="5148090" cy="4556970"/>
          </a:xfrm>
        </p:spPr>
      </p:pic>
      <p:sp>
        <p:nvSpPr>
          <p:cNvPr id="6" name="ZoneTexte 5"/>
          <p:cNvSpPr txBox="1"/>
          <p:nvPr/>
        </p:nvSpPr>
        <p:spPr>
          <a:xfrm>
            <a:off x="173040" y="6309320"/>
            <a:ext cx="8797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classifica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pubblico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Cinema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Rondinella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di </a:t>
            </a:r>
            <a:r>
              <a:rPr lang="fr-FR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Sesto</a:t>
            </a: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S. Giovanni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75" y="14206"/>
            <a:ext cx="1638825" cy="1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35" y="0"/>
            <a:ext cx="4957763" cy="4224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366" y="1594390"/>
            <a:ext cx="2280466" cy="118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376613"/>
            <a:ext cx="24669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580112" y="404664"/>
            <a:ext cx="2711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Cinema On </a:t>
            </a:r>
            <a:r>
              <a:rPr lang="fr-FR" b="1" dirty="0" err="1" smtClean="0"/>
              <a:t>Demand</a:t>
            </a:r>
            <a:r>
              <a:rPr lang="fr-FR" b="1" dirty="0" smtClean="0"/>
              <a:t>:</a:t>
            </a:r>
          </a:p>
          <a:p>
            <a:r>
              <a:rPr lang="fr-FR" b="1" dirty="0" smtClean="0"/>
              <a:t>Lo </a:t>
            </a:r>
            <a:r>
              <a:rPr lang="fr-FR" b="1" dirty="0" err="1" smtClean="0"/>
              <a:t>spettatore</a:t>
            </a:r>
            <a:r>
              <a:rPr lang="fr-FR" b="1" dirty="0" smtClean="0"/>
              <a:t> </a:t>
            </a:r>
            <a:r>
              <a:rPr lang="fr-FR" b="1" dirty="0" err="1" smtClean="0"/>
              <a:t>protagonista</a:t>
            </a:r>
            <a:endParaRPr lang="fr-FR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611560" y="5517232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Presto in </a:t>
            </a:r>
            <a:r>
              <a:rPr lang="fr-FR" b="1" dirty="0" err="1" smtClean="0"/>
              <a:t>Italia</a:t>
            </a:r>
            <a:r>
              <a:rPr lang="fr-FR" b="1" dirty="0" smtClean="0"/>
              <a:t> ?</a:t>
            </a:r>
            <a:endParaRPr lang="fr-FR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5130468"/>
            <a:ext cx="1416180" cy="1512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753" y="5092289"/>
            <a:ext cx="1635825" cy="1550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00" y="5478587"/>
            <a:ext cx="1638825" cy="1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62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medias.jds.fr/lieu/3201/le_cinema_star_est_un_petit_cinema_independant_mai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177719"/>
            <a:ext cx="3469917" cy="462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131840" y="260648"/>
            <a:ext cx="5770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err="1" smtClean="0"/>
              <a:t>Conflitto</a:t>
            </a:r>
            <a:r>
              <a:rPr lang="fr-FR" dirty="0" smtClean="0"/>
              <a:t> </a:t>
            </a:r>
            <a:r>
              <a:rPr lang="fr-FR" dirty="0" err="1" smtClean="0"/>
              <a:t>tra</a:t>
            </a:r>
            <a:r>
              <a:rPr lang="fr-FR" dirty="0" smtClean="0"/>
              <a:t> il cinema e il </a:t>
            </a:r>
            <a:r>
              <a:rPr lang="fr-FR" dirty="0" err="1" smtClean="0"/>
              <a:t>proprietario</a:t>
            </a:r>
            <a:r>
              <a:rPr lang="fr-FR" dirty="0"/>
              <a:t> </a:t>
            </a:r>
            <a:r>
              <a:rPr lang="fr-FR" dirty="0" err="1" smtClean="0"/>
              <a:t>dell’edificio</a:t>
            </a:r>
            <a:endParaRPr lang="fr-FR" dirty="0" smtClean="0"/>
          </a:p>
          <a:p>
            <a:pPr algn="just"/>
            <a:endParaRPr lang="fr-FR" dirty="0"/>
          </a:p>
          <a:p>
            <a:pPr algn="just"/>
            <a:r>
              <a:rPr lang="fr-FR" dirty="0" err="1" smtClean="0"/>
              <a:t>Aprile</a:t>
            </a:r>
            <a:r>
              <a:rPr lang="fr-FR" dirty="0" smtClean="0"/>
              <a:t> 2012 : Il Cinema Star di </a:t>
            </a:r>
            <a:r>
              <a:rPr lang="fr-FR" dirty="0" err="1" smtClean="0"/>
              <a:t>Strasburgo</a:t>
            </a:r>
            <a:r>
              <a:rPr lang="fr-FR" dirty="0" smtClean="0"/>
              <a:t> </a:t>
            </a:r>
            <a:r>
              <a:rPr lang="fr-FR" dirty="0" err="1" smtClean="0"/>
              <a:t>deve</a:t>
            </a:r>
            <a:r>
              <a:rPr lang="fr-FR" dirty="0" smtClean="0"/>
              <a:t> </a:t>
            </a:r>
            <a:r>
              <a:rPr lang="fr-FR" dirty="0" err="1" smtClean="0"/>
              <a:t>pagare</a:t>
            </a:r>
            <a:r>
              <a:rPr lang="fr-FR" dirty="0" smtClean="0"/>
              <a:t> 68 </a:t>
            </a:r>
            <a:r>
              <a:rPr lang="fr-FR" dirty="0" err="1" smtClean="0"/>
              <a:t>mesi</a:t>
            </a:r>
            <a:r>
              <a:rPr lang="fr-FR" dirty="0" smtClean="0"/>
              <a:t> di </a:t>
            </a:r>
            <a:r>
              <a:rPr lang="fr-FR" dirty="0" err="1" smtClean="0"/>
              <a:t>affitto</a:t>
            </a:r>
            <a:r>
              <a:rPr lang="fr-FR" dirty="0" smtClean="0"/>
              <a:t>: </a:t>
            </a:r>
            <a:r>
              <a:rPr lang="fr-FR" dirty="0" err="1" smtClean="0"/>
              <a:t>arretrato</a:t>
            </a:r>
            <a:r>
              <a:rPr lang="fr-FR" dirty="0" smtClean="0"/>
              <a:t> di 191,000€</a:t>
            </a:r>
          </a:p>
          <a:p>
            <a:pPr algn="just"/>
            <a:endParaRPr lang="fr-FR" dirty="0"/>
          </a:p>
          <a:p>
            <a:pPr algn="just"/>
            <a:r>
              <a:rPr lang="fr-FR" dirty="0" smtClean="0"/>
              <a:t>	</a:t>
            </a:r>
            <a:r>
              <a:rPr lang="fr-FR" dirty="0" err="1" smtClean="0"/>
              <a:t>Appello</a:t>
            </a:r>
            <a:r>
              <a:rPr lang="fr-FR" dirty="0" smtClean="0"/>
              <a:t> ai </a:t>
            </a:r>
            <a:r>
              <a:rPr lang="fr-FR" dirty="0" err="1" smtClean="0"/>
              <a:t>donatori</a:t>
            </a:r>
            <a:r>
              <a:rPr lang="fr-FR" dirty="0" smtClean="0"/>
              <a:t> : 46,000€</a:t>
            </a:r>
            <a:endParaRPr lang="fr-FR" dirty="0"/>
          </a:p>
        </p:txBody>
      </p:sp>
      <p:sp>
        <p:nvSpPr>
          <p:cNvPr id="6" name="Flèche droite 5"/>
          <p:cNvSpPr/>
          <p:nvPr/>
        </p:nvSpPr>
        <p:spPr>
          <a:xfrm>
            <a:off x="3278169" y="1728246"/>
            <a:ext cx="430506" cy="242158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53"/>
          <a:stretch/>
        </p:blipFill>
        <p:spPr bwMode="auto">
          <a:xfrm>
            <a:off x="30355" y="260648"/>
            <a:ext cx="3103115" cy="5085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51" y="5478587"/>
            <a:ext cx="1638825" cy="1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26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7504" y="5620620"/>
            <a:ext cx="4464496" cy="1143000"/>
          </a:xfrm>
        </p:spPr>
        <p:txBody>
          <a:bodyPr anchor="ctr">
            <a:noAutofit/>
          </a:bodyPr>
          <a:lstStyle/>
          <a:p>
            <a:r>
              <a:rPr lang="fr-FR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PARIGI</a:t>
            </a:r>
            <a:endParaRPr lang="fr-FR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572000" y="5589240"/>
            <a:ext cx="457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1955 : 348 sale a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schermo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unico</a:t>
            </a:r>
            <a:endParaRPr lang="fr-FR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2015 : 431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schermi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88 cinema</a:t>
            </a:r>
          </a:p>
          <a:p>
            <a:pPr algn="ct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Aumento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degli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schermi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più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spettatori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Previsioni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3,5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millioni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spettatori</a:t>
            </a: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più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7770" y="-1361004"/>
            <a:ext cx="5425675" cy="818678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8" y="5478587"/>
            <a:ext cx="1638825" cy="1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47975" cy="1143000"/>
          </a:xfrm>
          <a:solidFill>
            <a:schemeClr val="accent1">
              <a:lumMod val="75000"/>
            </a:schemeClr>
          </a:solidFill>
        </p:spPr>
        <p:txBody>
          <a:bodyPr/>
          <a:lstStyle/>
          <a:p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Pratiche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francesi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251520" y="2564904"/>
            <a:ext cx="8640960" cy="3456384"/>
          </a:xfrm>
          <a:ln w="12700"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fr-FR" sz="2800" dirty="0" smtClean="0"/>
              <a:t>Il </a:t>
            </a:r>
            <a:r>
              <a:rPr lang="fr-FR" sz="2800" dirty="0" err="1" smtClean="0"/>
              <a:t>passaparola</a:t>
            </a:r>
            <a:r>
              <a:rPr lang="fr-FR" sz="2800" dirty="0" smtClean="0"/>
              <a:t> è il primo </a:t>
            </a:r>
            <a:r>
              <a:rPr lang="fr-FR" sz="2800" dirty="0" err="1" smtClean="0"/>
              <a:t>vettore</a:t>
            </a:r>
            <a:r>
              <a:rPr lang="fr-FR" sz="2800" dirty="0" smtClean="0"/>
              <a:t> di </a:t>
            </a:r>
            <a:r>
              <a:rPr lang="fr-FR" sz="2800" dirty="0" err="1" smtClean="0"/>
              <a:t>informazione</a:t>
            </a:r>
            <a:r>
              <a:rPr lang="fr-FR" sz="2800" dirty="0" smtClean="0"/>
              <a:t> (51,3% </a:t>
            </a:r>
            <a:r>
              <a:rPr lang="fr-FR" sz="2800" dirty="0" err="1" smtClean="0"/>
              <a:t>degli</a:t>
            </a:r>
            <a:r>
              <a:rPr lang="fr-FR" sz="2800" dirty="0" smtClean="0"/>
              <a:t> </a:t>
            </a:r>
            <a:r>
              <a:rPr lang="fr-FR" sz="2800" dirty="0" err="1" smtClean="0"/>
              <a:t>spettatori</a:t>
            </a:r>
            <a:r>
              <a:rPr lang="fr-FR" sz="2800" dirty="0" smtClean="0"/>
              <a:t>) con </a:t>
            </a:r>
            <a:r>
              <a:rPr lang="fr-FR" sz="2800" dirty="0" err="1" smtClean="0"/>
              <a:t>impatto</a:t>
            </a:r>
            <a:r>
              <a:rPr lang="fr-FR" sz="2800" dirty="0" smtClean="0"/>
              <a:t> forte per quanto </a:t>
            </a:r>
            <a:r>
              <a:rPr lang="fr-FR" sz="2800" dirty="0" err="1" smtClean="0"/>
              <a:t>riguarda</a:t>
            </a:r>
            <a:r>
              <a:rPr lang="fr-FR" sz="2800" dirty="0" smtClean="0"/>
              <a:t> i 15-24 </a:t>
            </a:r>
            <a:r>
              <a:rPr lang="fr-FR" sz="2800" dirty="0" err="1" smtClean="0"/>
              <a:t>anni</a:t>
            </a:r>
            <a:r>
              <a:rPr lang="fr-FR" sz="2800" dirty="0" smtClean="0"/>
              <a:t> (58,8%).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fr-FR" sz="2800" dirty="0" err="1" smtClean="0"/>
              <a:t>Passaparola</a:t>
            </a:r>
            <a:endParaRPr lang="fr-FR" sz="2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fr-FR" sz="2800" dirty="0" err="1" smtClean="0"/>
              <a:t>Televisione</a:t>
            </a:r>
            <a:endParaRPr lang="fr-FR" sz="2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fr-FR" sz="2800" dirty="0" err="1" smtClean="0"/>
              <a:t>Trailer</a:t>
            </a:r>
            <a:endParaRPr lang="fr-FR" sz="2800" dirty="0" smtClean="0"/>
          </a:p>
          <a:p>
            <a:pPr marL="457200" indent="-457200" algn="just">
              <a:buFont typeface="+mj-lt"/>
              <a:buAutoNum type="arabicPeriod"/>
            </a:pPr>
            <a:r>
              <a:rPr lang="fr-FR" sz="2800" dirty="0" smtClean="0"/>
              <a:t>Internet :  - </a:t>
            </a:r>
            <a:r>
              <a:rPr lang="fr-FR" sz="2800" dirty="0" err="1" smtClean="0"/>
              <a:t>siti</a:t>
            </a:r>
            <a:r>
              <a:rPr lang="fr-FR" sz="2800" dirty="0" smtClean="0"/>
              <a:t> </a:t>
            </a:r>
            <a:r>
              <a:rPr lang="fr-FR" sz="2800" dirty="0" err="1" smtClean="0"/>
              <a:t>specializzati</a:t>
            </a:r>
            <a:r>
              <a:rPr lang="fr-FR" sz="2800" dirty="0" smtClean="0"/>
              <a:t> (</a:t>
            </a:r>
            <a:r>
              <a:rPr lang="fr-FR" sz="2800" dirty="0" err="1" smtClean="0"/>
              <a:t>Allociné</a:t>
            </a:r>
            <a:r>
              <a:rPr lang="fr-FR" sz="2800" dirty="0" smtClean="0"/>
              <a:t>)</a:t>
            </a:r>
          </a:p>
          <a:p>
            <a:pPr marL="0" indent="0" algn="just">
              <a:buNone/>
            </a:pPr>
            <a:r>
              <a:rPr lang="fr-FR" sz="2800" dirty="0"/>
              <a:t>	 </a:t>
            </a:r>
            <a:r>
              <a:rPr lang="fr-FR" sz="2800" dirty="0" smtClean="0"/>
              <a:t>           - </a:t>
            </a:r>
            <a:r>
              <a:rPr lang="fr-FR" sz="2800" dirty="0" err="1" smtClean="0"/>
              <a:t>reti</a:t>
            </a:r>
            <a:r>
              <a:rPr lang="fr-FR" sz="2800" dirty="0" smtClean="0"/>
              <a:t> </a:t>
            </a:r>
            <a:r>
              <a:rPr lang="fr-FR" sz="2800" dirty="0" err="1" smtClean="0"/>
              <a:t>sociali</a:t>
            </a:r>
            <a:r>
              <a:rPr lang="fr-FR" sz="2800" dirty="0" smtClean="0"/>
              <a:t> (Facebook, </a:t>
            </a:r>
            <a:r>
              <a:rPr lang="fr-FR" sz="2800" dirty="0" err="1" smtClean="0"/>
              <a:t>Twitter</a:t>
            </a:r>
            <a:r>
              <a:rPr lang="fr-FR" sz="2800" dirty="0" smtClean="0"/>
              <a:t>)</a:t>
            </a:r>
          </a:p>
          <a:p>
            <a:pPr marL="0" indent="0" algn="just">
              <a:buNone/>
            </a:pPr>
            <a:r>
              <a:rPr lang="fr-FR" sz="2800" dirty="0"/>
              <a:t>	 </a:t>
            </a:r>
            <a:r>
              <a:rPr lang="fr-FR" sz="2800" dirty="0" smtClean="0"/>
              <a:t>           - </a:t>
            </a:r>
            <a:r>
              <a:rPr lang="fr-FR" sz="2800" dirty="0" err="1" smtClean="0"/>
              <a:t>sito</a:t>
            </a:r>
            <a:r>
              <a:rPr lang="fr-FR" sz="2800" dirty="0" smtClean="0"/>
              <a:t> </a:t>
            </a:r>
            <a:r>
              <a:rPr lang="fr-FR" sz="2800" dirty="0" err="1" smtClean="0"/>
              <a:t>ufficiale</a:t>
            </a:r>
            <a:r>
              <a:rPr lang="fr-FR" sz="2800" dirty="0" smtClean="0"/>
              <a:t> </a:t>
            </a:r>
            <a:r>
              <a:rPr lang="fr-FR" sz="2800" dirty="0" err="1" smtClean="0"/>
              <a:t>del</a:t>
            </a:r>
            <a:r>
              <a:rPr lang="fr-FR" sz="2800" dirty="0" smtClean="0"/>
              <a:t> film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56786" y="1628800"/>
            <a:ext cx="8640960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fr-FR" sz="2400" dirty="0" err="1" smtClean="0"/>
              <a:t>Andare</a:t>
            </a:r>
            <a:r>
              <a:rPr lang="fr-FR" sz="2400" dirty="0" smtClean="0"/>
              <a:t> al cinema è un </a:t>
            </a:r>
            <a:r>
              <a:rPr lang="fr-FR" sz="2400" dirty="0" err="1" smtClean="0"/>
              <a:t>uscita</a:t>
            </a:r>
            <a:r>
              <a:rPr lang="fr-FR" sz="2400" dirty="0" smtClean="0"/>
              <a:t> </a:t>
            </a:r>
            <a:r>
              <a:rPr lang="fr-FR" sz="2400" dirty="0" err="1" smtClean="0"/>
              <a:t>collettiva</a:t>
            </a:r>
            <a:r>
              <a:rPr lang="fr-FR" sz="2400" dirty="0" smtClean="0"/>
              <a:t> (90,5%) e </a:t>
            </a:r>
            <a:r>
              <a:rPr lang="fr-FR" sz="2400" dirty="0" err="1" smtClean="0"/>
              <a:t>pianificata</a:t>
            </a:r>
            <a:r>
              <a:rPr lang="fr-FR" sz="2400" dirty="0" smtClean="0"/>
              <a:t> (81,6%)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75" y="0"/>
            <a:ext cx="1638825" cy="1379413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3309133" y="6381328"/>
            <a:ext cx="5834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i="1" dirty="0" smtClean="0"/>
              <a:t>*Fonte: La géographie du cinéma / les dossiers du CNC / n°323 – </a:t>
            </a:r>
            <a:r>
              <a:rPr lang="fr-FR" sz="1400" i="1" dirty="0" err="1" smtClean="0"/>
              <a:t>ottobre</a:t>
            </a:r>
            <a:r>
              <a:rPr lang="fr-FR" sz="1400" i="1" dirty="0" smtClean="0"/>
              <a:t> 2012</a:t>
            </a:r>
            <a:endParaRPr lang="fr-FR" sz="1400" i="1" dirty="0"/>
          </a:p>
        </p:txBody>
      </p:sp>
    </p:spTree>
    <p:extLst>
      <p:ext uri="{BB962C8B-B14F-4D97-AF65-F5344CB8AC3E}">
        <p14:creationId xmlns:p14="http://schemas.microsoft.com/office/powerpoint/2010/main" val="276224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0" y="0"/>
            <a:ext cx="3008313" cy="1162050"/>
          </a:xfrm>
        </p:spPr>
        <p:txBody>
          <a:bodyPr anchor="ctr">
            <a:normAutofit/>
          </a:bodyPr>
          <a:lstStyle/>
          <a:p>
            <a:pPr algn="ctr"/>
            <a:r>
              <a:rPr lang="fr-FR" sz="3200" dirty="0" err="1"/>
              <a:t>Sugar</a:t>
            </a:r>
            <a:r>
              <a:rPr lang="fr-FR" sz="3200" dirty="0"/>
              <a:t> Man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2"/>
          </p:nvPr>
        </p:nvSpPr>
        <p:spPr>
          <a:xfrm>
            <a:off x="251520" y="1412776"/>
            <a:ext cx="3008313" cy="4691063"/>
          </a:xfrm>
        </p:spPr>
        <p:txBody>
          <a:bodyPr/>
          <a:lstStyle/>
          <a:p>
            <a:r>
              <a:rPr lang="fr-FR" sz="1600" b="1" dirty="0" err="1" smtClean="0"/>
              <a:t>Documentario</a:t>
            </a:r>
            <a:endParaRPr lang="fr-FR" sz="1600" b="1" dirty="0" smtClean="0"/>
          </a:p>
          <a:p>
            <a:r>
              <a:rPr lang="fr-FR" sz="1600" b="1" dirty="0" err="1" smtClean="0"/>
              <a:t>Uscita</a:t>
            </a:r>
            <a:r>
              <a:rPr lang="fr-FR" sz="1600" b="1" dirty="0" smtClean="0"/>
              <a:t>: 26 </a:t>
            </a:r>
            <a:r>
              <a:rPr lang="fr-FR" sz="1600" b="1" dirty="0" err="1" smtClean="0"/>
              <a:t>dicembre</a:t>
            </a:r>
            <a:r>
              <a:rPr lang="fr-FR" sz="1600" b="1" dirty="0" smtClean="0"/>
              <a:t> 2012</a:t>
            </a:r>
          </a:p>
          <a:p>
            <a:r>
              <a:rPr lang="fr-FR" sz="1600" b="1" dirty="0" smtClean="0"/>
              <a:t>ARP Sélection</a:t>
            </a:r>
          </a:p>
          <a:p>
            <a:endParaRPr lang="fr-FR" sz="1600" b="1" dirty="0" smtClean="0"/>
          </a:p>
          <a:p>
            <a:r>
              <a:rPr lang="fr-FR" sz="1600" b="1" dirty="0" err="1" smtClean="0"/>
              <a:t>Numero</a:t>
            </a:r>
            <a:r>
              <a:rPr lang="fr-FR" sz="1600" b="1" dirty="0" smtClean="0"/>
              <a:t> di copie S-1 : 3</a:t>
            </a:r>
          </a:p>
          <a:p>
            <a:r>
              <a:rPr lang="fr-FR" sz="1600" b="1" dirty="0" err="1" smtClean="0"/>
              <a:t>Parigi</a:t>
            </a:r>
            <a:r>
              <a:rPr lang="fr-FR" sz="1600" b="1" dirty="0" smtClean="0"/>
              <a:t> 2 + </a:t>
            </a:r>
            <a:r>
              <a:rPr lang="fr-FR" sz="1600" b="1" dirty="0" err="1" smtClean="0"/>
              <a:t>Provincia</a:t>
            </a:r>
            <a:r>
              <a:rPr lang="fr-FR" sz="1600" b="1" dirty="0" smtClean="0"/>
              <a:t> 1</a:t>
            </a:r>
          </a:p>
          <a:p>
            <a:r>
              <a:rPr lang="fr-FR" sz="1600" b="1" dirty="0" smtClean="0"/>
              <a:t>19,960 </a:t>
            </a:r>
            <a:r>
              <a:rPr lang="fr-FR" sz="1600" b="1" dirty="0" err="1" smtClean="0"/>
              <a:t>spettatori</a:t>
            </a:r>
            <a:endParaRPr lang="fr-FR" sz="1600" b="1" dirty="0" smtClean="0"/>
          </a:p>
          <a:p>
            <a:endParaRPr lang="fr-FR" sz="1600" b="1" dirty="0" smtClean="0"/>
          </a:p>
          <a:p>
            <a:r>
              <a:rPr lang="fr-FR" sz="1600" b="1" dirty="0" smtClean="0"/>
              <a:t>Media copia/</a:t>
            </a:r>
            <a:r>
              <a:rPr lang="fr-FR" sz="1600" b="1" dirty="0" err="1" smtClean="0"/>
              <a:t>settimana</a:t>
            </a:r>
            <a:endParaRPr lang="fr-FR" sz="1600" b="1" dirty="0" smtClean="0"/>
          </a:p>
          <a:p>
            <a:r>
              <a:rPr lang="fr-FR" sz="1600" b="1" dirty="0" smtClean="0"/>
              <a:t>2,217 </a:t>
            </a:r>
            <a:r>
              <a:rPr lang="fr-FR" sz="1600" b="1" dirty="0" err="1" smtClean="0"/>
              <a:t>spettatori</a:t>
            </a:r>
            <a:endParaRPr lang="fr-FR" sz="1600" b="1" dirty="0" smtClean="0"/>
          </a:p>
          <a:p>
            <a:endParaRPr lang="fr-FR" sz="1600" b="1" dirty="0"/>
          </a:p>
          <a:p>
            <a:r>
              <a:rPr lang="fr-FR" sz="1600" b="1" dirty="0" err="1" smtClean="0"/>
              <a:t>Parigi</a:t>
            </a:r>
            <a:endParaRPr lang="fr-FR" sz="1600" b="1" dirty="0" smtClean="0"/>
          </a:p>
          <a:p>
            <a:r>
              <a:rPr lang="fr-FR" sz="1600" b="1" dirty="0" smtClean="0"/>
              <a:t>17,437 </a:t>
            </a:r>
            <a:r>
              <a:rPr lang="fr-FR" sz="1600" b="1" dirty="0" err="1" smtClean="0"/>
              <a:t>spettatori</a:t>
            </a:r>
            <a:endParaRPr lang="fr-FR" sz="1600" b="1" dirty="0" smtClean="0"/>
          </a:p>
          <a:p>
            <a:pPr marL="285750" indent="-285750">
              <a:buFontTx/>
              <a:buChar char="-"/>
            </a:pPr>
            <a:r>
              <a:rPr lang="fr-FR" sz="1600" b="1" dirty="0" smtClean="0"/>
              <a:t>UGC Ciné Cité Les Halles</a:t>
            </a:r>
          </a:p>
          <a:p>
            <a:pPr marL="285750" indent="-285750">
              <a:buFontTx/>
              <a:buChar char="-"/>
            </a:pPr>
            <a:r>
              <a:rPr lang="fr-FR" sz="1600" b="1" dirty="0" smtClean="0"/>
              <a:t>Saint-Germain</a:t>
            </a:r>
            <a:endParaRPr lang="fr-FR" sz="1600" b="1" dirty="0"/>
          </a:p>
          <a:p>
            <a:endParaRPr lang="fr-FR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149" y="0"/>
            <a:ext cx="6215549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54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Ø"/>
            </a:pPr>
            <a:r>
              <a:rPr lang="fr-FR" dirty="0" smtClean="0"/>
              <a:t>La </a:t>
            </a:r>
            <a:r>
              <a:rPr lang="fr-FR" dirty="0" err="1" smtClean="0"/>
              <a:t>scelta</a:t>
            </a:r>
            <a:r>
              <a:rPr lang="fr-FR" dirty="0" smtClean="0"/>
              <a:t> </a:t>
            </a:r>
            <a:r>
              <a:rPr lang="fr-FR" dirty="0" err="1" smtClean="0"/>
              <a:t>della</a:t>
            </a:r>
            <a:r>
              <a:rPr lang="fr-FR" dirty="0" smtClean="0"/>
              <a:t> sala </a:t>
            </a:r>
            <a:r>
              <a:rPr lang="fr-FR" dirty="0" err="1" smtClean="0"/>
              <a:t>dipende</a:t>
            </a:r>
            <a:r>
              <a:rPr lang="fr-FR" dirty="0" smtClean="0"/>
              <a:t> dalla </a:t>
            </a:r>
            <a:r>
              <a:rPr lang="fr-FR" b="1" dirty="0" err="1" smtClean="0"/>
              <a:t>vicinanza</a:t>
            </a:r>
            <a:r>
              <a:rPr lang="fr-FR" dirty="0" smtClean="0"/>
              <a:t>, </a:t>
            </a:r>
            <a:r>
              <a:rPr lang="fr-FR" dirty="0" err="1" smtClean="0"/>
              <a:t>dall’</a:t>
            </a:r>
            <a:r>
              <a:rPr lang="fr-FR" b="1" dirty="0" err="1" smtClean="0"/>
              <a:t>accessibilità</a:t>
            </a:r>
            <a:r>
              <a:rPr lang="fr-FR" b="1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cinema e </a:t>
            </a:r>
            <a:r>
              <a:rPr lang="fr-FR" dirty="0" err="1" smtClean="0"/>
              <a:t>della</a:t>
            </a:r>
            <a:r>
              <a:rPr lang="fr-FR" dirty="0" smtClean="0"/>
              <a:t> </a:t>
            </a:r>
            <a:r>
              <a:rPr lang="fr-FR" b="1" dirty="0" err="1" smtClean="0"/>
              <a:t>comodità</a:t>
            </a:r>
            <a:r>
              <a:rPr lang="fr-FR" b="1" dirty="0" smtClean="0"/>
              <a:t> </a:t>
            </a:r>
            <a:r>
              <a:rPr lang="fr-FR" dirty="0" smtClean="0"/>
              <a:t>delle sale.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 err="1" smtClean="0"/>
              <a:t>Nonostante</a:t>
            </a:r>
            <a:r>
              <a:rPr lang="fr-FR" dirty="0" smtClean="0"/>
              <a:t> la </a:t>
            </a:r>
            <a:r>
              <a:rPr lang="fr-FR" dirty="0" err="1" smtClean="0"/>
              <a:t>crisi</a:t>
            </a:r>
            <a:r>
              <a:rPr lang="fr-FR" dirty="0" smtClean="0"/>
              <a:t>, il </a:t>
            </a:r>
            <a:r>
              <a:rPr lang="fr-FR" dirty="0" err="1" smtClean="0"/>
              <a:t>prezzo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biglietto</a:t>
            </a:r>
            <a:r>
              <a:rPr lang="fr-FR" dirty="0" smtClean="0"/>
              <a:t> è il quarto </a:t>
            </a:r>
            <a:r>
              <a:rPr lang="fr-FR" dirty="0" err="1" smtClean="0"/>
              <a:t>criterio</a:t>
            </a:r>
            <a:r>
              <a:rPr lang="fr-FR" dirty="0" smtClean="0"/>
              <a:t>.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3309133" y="6381328"/>
            <a:ext cx="5834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i="1" dirty="0" smtClean="0"/>
              <a:t>*Fonte: La géographie du cinéma / les dossiers du CNC / n°323 – </a:t>
            </a:r>
            <a:r>
              <a:rPr lang="fr-FR" sz="1400" i="1" dirty="0" err="1" smtClean="0"/>
              <a:t>ottobre</a:t>
            </a:r>
            <a:r>
              <a:rPr lang="fr-FR" sz="1400" i="1" dirty="0" smtClean="0"/>
              <a:t> 2012</a:t>
            </a:r>
            <a:endParaRPr lang="fr-FR" sz="140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75" y="0"/>
            <a:ext cx="1638825" cy="1379413"/>
          </a:xfrm>
          <a:prstGeom prst="rect">
            <a:avLst/>
          </a:prstGeom>
        </p:spPr>
      </p:pic>
      <p:sp>
        <p:nvSpPr>
          <p:cNvPr id="7" name="Titre 3"/>
          <p:cNvSpPr txBox="1">
            <a:spLocks/>
          </p:cNvSpPr>
          <p:nvPr/>
        </p:nvSpPr>
        <p:spPr>
          <a:xfrm>
            <a:off x="457200" y="274638"/>
            <a:ext cx="7047975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Pratiche francesi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537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sz="2800" b="1" dirty="0" smtClean="0"/>
              <a:t>28</a:t>
            </a:r>
            <a:r>
              <a:rPr lang="fr-FR" sz="2800" b="1" baseline="30000" dirty="0" smtClean="0"/>
              <a:t>e</a:t>
            </a:r>
            <a:r>
              <a:rPr lang="fr-FR" sz="2800" b="1" dirty="0" smtClean="0"/>
              <a:t> </a:t>
            </a:r>
            <a:r>
              <a:rPr lang="fr-FR" sz="2800" b="1" dirty="0" err="1" smtClean="0"/>
              <a:t>edizione</a:t>
            </a:r>
            <a:endParaRPr lang="fr-FR" sz="2800" b="1" dirty="0" smtClean="0"/>
          </a:p>
          <a:p>
            <a:pPr marL="0" indent="0" algn="just">
              <a:buNone/>
            </a:pPr>
            <a:r>
              <a:rPr lang="fr-FR" sz="2800" dirty="0" smtClean="0"/>
              <a:t>Da </a:t>
            </a:r>
            <a:r>
              <a:rPr lang="fr-FR" sz="2800" dirty="0" err="1" smtClean="0"/>
              <a:t>domenica</a:t>
            </a:r>
            <a:r>
              <a:rPr lang="fr-FR" sz="2800" dirty="0" smtClean="0"/>
              <a:t> 24 a </a:t>
            </a:r>
            <a:r>
              <a:rPr lang="fr-FR" sz="2800" dirty="0" err="1" smtClean="0"/>
              <a:t>mercoledì</a:t>
            </a:r>
            <a:r>
              <a:rPr lang="fr-FR" sz="2800" dirty="0" smtClean="0"/>
              <a:t> 27 </a:t>
            </a:r>
            <a:r>
              <a:rPr lang="fr-FR" sz="2800" dirty="0" err="1" smtClean="0"/>
              <a:t>giugno</a:t>
            </a:r>
            <a:r>
              <a:rPr lang="fr-FR" sz="2800" dirty="0" smtClean="0"/>
              <a:t> 2012</a:t>
            </a:r>
          </a:p>
          <a:p>
            <a:pPr marL="0" indent="0" algn="just">
              <a:buNone/>
            </a:pPr>
            <a:r>
              <a:rPr lang="fr-FR" sz="2800" dirty="0" smtClean="0"/>
              <a:t>2,7 </a:t>
            </a:r>
            <a:r>
              <a:rPr lang="fr-FR" sz="2800" dirty="0" err="1" smtClean="0"/>
              <a:t>milioni</a:t>
            </a:r>
            <a:r>
              <a:rPr lang="fr-FR" sz="2800" dirty="0" smtClean="0"/>
              <a:t> di </a:t>
            </a:r>
            <a:r>
              <a:rPr lang="fr-FR" sz="2800" dirty="0" err="1" smtClean="0"/>
              <a:t>presenze</a:t>
            </a:r>
            <a:endParaRPr lang="fr-FR" sz="2800" dirty="0"/>
          </a:p>
          <a:p>
            <a:pPr marL="0" indent="0" algn="just">
              <a:buNone/>
            </a:pPr>
            <a:endParaRPr lang="fr-FR" sz="2800" dirty="0" smtClean="0"/>
          </a:p>
          <a:p>
            <a:pPr marL="0" indent="0" algn="just">
              <a:buNone/>
            </a:pPr>
            <a:r>
              <a:rPr lang="fr-FR" sz="2800" b="1" dirty="0" err="1" smtClean="0"/>
              <a:t>Durata</a:t>
            </a:r>
            <a:endParaRPr lang="fr-FR" sz="2800" b="1" dirty="0" smtClean="0"/>
          </a:p>
          <a:p>
            <a:pPr marL="0" indent="0" algn="just">
              <a:buNone/>
            </a:pPr>
            <a:r>
              <a:rPr lang="fr-FR" sz="2800" dirty="0" smtClean="0"/>
              <a:t>2012 : 4 </a:t>
            </a:r>
            <a:r>
              <a:rPr lang="fr-FR" sz="2800" dirty="0" err="1" smtClean="0"/>
              <a:t>giorni</a:t>
            </a:r>
            <a:endParaRPr lang="fr-FR" sz="2800" dirty="0" smtClean="0"/>
          </a:p>
          <a:p>
            <a:pPr marL="0" indent="0" algn="just">
              <a:buNone/>
            </a:pPr>
            <a:r>
              <a:rPr lang="fr-FR" sz="2800" dirty="0" smtClean="0"/>
              <a:t>2009-2011 : 7 </a:t>
            </a:r>
            <a:r>
              <a:rPr lang="fr-FR" sz="2800" dirty="0" err="1" smtClean="0"/>
              <a:t>giorni</a:t>
            </a:r>
            <a:endParaRPr lang="fr-FR" sz="2800" dirty="0" smtClean="0"/>
          </a:p>
          <a:p>
            <a:pPr marL="0" indent="0" algn="just">
              <a:buNone/>
            </a:pPr>
            <a:r>
              <a:rPr lang="fr-FR" sz="2800" dirty="0" err="1" smtClean="0"/>
              <a:t>Anni</a:t>
            </a:r>
            <a:r>
              <a:rPr lang="fr-FR" sz="2800" dirty="0" smtClean="0"/>
              <a:t> </a:t>
            </a:r>
            <a:r>
              <a:rPr lang="fr-FR" sz="2800" dirty="0" err="1" smtClean="0"/>
              <a:t>precedenti</a:t>
            </a:r>
            <a:r>
              <a:rPr lang="fr-FR" sz="2800" dirty="0" smtClean="0"/>
              <a:t> : 3 </a:t>
            </a:r>
            <a:r>
              <a:rPr lang="fr-FR" sz="2800" dirty="0" err="1" smtClean="0"/>
              <a:t>giorni</a:t>
            </a:r>
            <a:endParaRPr lang="fr-FR" sz="2800" dirty="0" smtClean="0"/>
          </a:p>
          <a:p>
            <a:pPr marL="0" indent="0" algn="just">
              <a:buNone/>
            </a:pPr>
            <a:endParaRPr lang="fr-FR" sz="2800" dirty="0" smtClean="0"/>
          </a:p>
          <a:p>
            <a:pPr marL="0" indent="0" algn="just">
              <a:buNone/>
            </a:pPr>
            <a:r>
              <a:rPr lang="fr-FR" sz="2800" b="1" dirty="0" err="1"/>
              <a:t>Prezzo</a:t>
            </a:r>
            <a:endParaRPr lang="fr-FR" sz="2800" b="1" dirty="0"/>
          </a:p>
          <a:p>
            <a:pPr marL="0" indent="0" algn="just">
              <a:buNone/>
            </a:pPr>
            <a:r>
              <a:rPr lang="fr-FR" sz="2800" dirty="0"/>
              <a:t>Un </a:t>
            </a:r>
            <a:r>
              <a:rPr lang="fr-FR" sz="2800" dirty="0" err="1"/>
              <a:t>biglietto</a:t>
            </a:r>
            <a:r>
              <a:rPr lang="fr-FR" sz="2800" dirty="0"/>
              <a:t> </a:t>
            </a:r>
            <a:r>
              <a:rPr lang="fr-FR" sz="2800" dirty="0" err="1"/>
              <a:t>comprato</a:t>
            </a:r>
            <a:r>
              <a:rPr lang="fr-FR" sz="2800" dirty="0"/>
              <a:t> = 2,50 per </a:t>
            </a:r>
            <a:r>
              <a:rPr lang="fr-FR" sz="2800" dirty="0" err="1"/>
              <a:t>ogni</a:t>
            </a:r>
            <a:r>
              <a:rPr lang="fr-FR" sz="2800" dirty="0"/>
              <a:t> </a:t>
            </a:r>
            <a:r>
              <a:rPr lang="fr-FR" sz="2800" dirty="0" err="1"/>
              <a:t>proiezione</a:t>
            </a:r>
            <a:r>
              <a:rPr lang="fr-FR" sz="2800" dirty="0"/>
              <a:t> </a:t>
            </a:r>
            <a:r>
              <a:rPr lang="fr-FR" sz="2800" dirty="0" err="1"/>
              <a:t>seguente</a:t>
            </a:r>
            <a:endParaRPr lang="fr-FR" sz="2800" dirty="0"/>
          </a:p>
          <a:p>
            <a:pPr marL="0" indent="0" algn="just">
              <a:buNone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3309133" y="6381328"/>
            <a:ext cx="5834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fr-FR" sz="1400" i="1" dirty="0" smtClean="0"/>
              <a:t>*Fonte: La géographie du cinéma / les dossiers du CNC / n°323 – </a:t>
            </a:r>
            <a:r>
              <a:rPr lang="fr-FR" sz="1400" i="1" dirty="0" err="1" smtClean="0"/>
              <a:t>ottobre</a:t>
            </a:r>
            <a:r>
              <a:rPr lang="fr-FR" sz="1400" i="1" dirty="0" smtClean="0"/>
              <a:t> 2012</a:t>
            </a:r>
            <a:endParaRPr lang="fr-FR" sz="1400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75" y="0"/>
            <a:ext cx="1638825" cy="1379413"/>
          </a:xfrm>
          <a:prstGeom prst="rect">
            <a:avLst/>
          </a:prstGeom>
        </p:spPr>
      </p:pic>
      <p:sp>
        <p:nvSpPr>
          <p:cNvPr id="7" name="Titre 3"/>
          <p:cNvSpPr txBox="1">
            <a:spLocks/>
          </p:cNvSpPr>
          <p:nvPr/>
        </p:nvSpPr>
        <p:spPr>
          <a:xfrm>
            <a:off x="457200" y="274638"/>
            <a:ext cx="7047975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Fête du Cinéma 2012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91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72" y="260648"/>
            <a:ext cx="3888656" cy="116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1520" y="2492896"/>
            <a:ext cx="85689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it-IT" sz="2400" b="1" dirty="0" smtClean="0"/>
              <a:t>Incrementare e diversificare la programmazione di film europei  ed europei non nazionali.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it-IT" sz="2400" b="1" dirty="0" smtClean="0"/>
              <a:t>Favorire le iniziative destinate al Pubblico Giovane.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 smtClean="0"/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it-IT" sz="2400" b="1" dirty="0" smtClean="0"/>
              <a:t>Sviluppare una rete di sale che consenta di attuare azioni comuni su scala nazionale ed europea.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it-IT" sz="2400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2400" b="1" dirty="0" smtClean="0"/>
              <a:t>Favorire la programmazione di film europei in digitale nelle sale. </a:t>
            </a:r>
            <a:endParaRPr lang="it-IT" sz="2400" dirty="0"/>
          </a:p>
        </p:txBody>
      </p:sp>
      <p:sp>
        <p:nvSpPr>
          <p:cNvPr id="4" name="ZoneTexte 3"/>
          <p:cNvSpPr txBox="1"/>
          <p:nvPr/>
        </p:nvSpPr>
        <p:spPr>
          <a:xfrm>
            <a:off x="827584" y="1552803"/>
            <a:ext cx="1294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err="1" smtClean="0"/>
              <a:t>Obiettivi</a:t>
            </a:r>
            <a:endParaRPr lang="fr-FR" sz="2400" b="1" u="sng" dirty="0"/>
          </a:p>
        </p:txBody>
      </p:sp>
    </p:spTree>
    <p:extLst>
      <p:ext uri="{BB962C8B-B14F-4D97-AF65-F5344CB8AC3E}">
        <p14:creationId xmlns:p14="http://schemas.microsoft.com/office/powerpoint/2010/main" val="195733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2816"/>
            <a:ext cx="8435280" cy="4525963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fr-FR" dirty="0" err="1" smtClean="0"/>
              <a:t>Alcuni</a:t>
            </a:r>
            <a:r>
              <a:rPr lang="fr-FR" dirty="0" smtClean="0"/>
              <a:t> </a:t>
            </a:r>
            <a:r>
              <a:rPr lang="fr-FR" dirty="0" err="1" smtClean="0"/>
              <a:t>titoli</a:t>
            </a:r>
            <a:r>
              <a:rPr lang="fr-FR" dirty="0" smtClean="0"/>
              <a:t> </a:t>
            </a:r>
            <a:r>
              <a:rPr lang="fr-FR" dirty="0" err="1" smtClean="0"/>
              <a:t>usciti</a:t>
            </a:r>
            <a:r>
              <a:rPr lang="fr-FR" dirty="0" smtClean="0"/>
              <a:t> e </a:t>
            </a:r>
            <a:r>
              <a:rPr lang="fr-FR" dirty="0" err="1" smtClean="0"/>
              <a:t>visti</a:t>
            </a:r>
            <a:r>
              <a:rPr lang="fr-FR" dirty="0" smtClean="0"/>
              <a:t> </a:t>
            </a:r>
            <a:r>
              <a:rPr lang="fr-FR" dirty="0" err="1" smtClean="0"/>
              <a:t>durante</a:t>
            </a:r>
            <a:r>
              <a:rPr lang="fr-FR" dirty="0" smtClean="0"/>
              <a:t> la </a:t>
            </a:r>
            <a:r>
              <a:rPr lang="fr-FR" dirty="0" err="1" smtClean="0"/>
              <a:t>Festa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Cinema :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i="1" dirty="0" smtClean="0"/>
              <a:t>L’</a:t>
            </a:r>
            <a:r>
              <a:rPr lang="fr-FR" i="1" dirty="0" err="1" smtClean="0"/>
              <a:t>era</a:t>
            </a:r>
            <a:r>
              <a:rPr lang="fr-FR" i="1" dirty="0" smtClean="0"/>
              <a:t> glaciale 4</a:t>
            </a:r>
          </a:p>
          <a:p>
            <a:pPr marL="0" indent="0">
              <a:buNone/>
            </a:pPr>
            <a:r>
              <a:rPr lang="fr-FR" i="1" dirty="0" smtClean="0"/>
              <a:t>La parte </a:t>
            </a:r>
            <a:r>
              <a:rPr lang="fr-FR" i="1" dirty="0" err="1" smtClean="0"/>
              <a:t>degli</a:t>
            </a:r>
            <a:r>
              <a:rPr lang="fr-FR" i="1" dirty="0" smtClean="0"/>
              <a:t> </a:t>
            </a:r>
            <a:r>
              <a:rPr lang="fr-FR" i="1" dirty="0" err="1" smtClean="0"/>
              <a:t>angeli</a:t>
            </a:r>
            <a:endParaRPr lang="fr-FR" i="1" dirty="0" smtClean="0"/>
          </a:p>
          <a:p>
            <a:pPr marL="0" indent="0">
              <a:buNone/>
            </a:pPr>
            <a:r>
              <a:rPr lang="fr-FR" i="1" dirty="0" smtClean="0"/>
              <a:t>Adieu Berthe</a:t>
            </a:r>
          </a:p>
          <a:p>
            <a:pPr marL="0" indent="0">
              <a:buNone/>
            </a:pPr>
            <a:r>
              <a:rPr lang="fr-FR" i="1" dirty="0" smtClean="0"/>
              <a:t>The </a:t>
            </a:r>
            <a:r>
              <a:rPr lang="fr-FR" i="1" dirty="0" err="1" smtClean="0"/>
              <a:t>Dictator</a:t>
            </a:r>
            <a:endParaRPr lang="fr-FR" i="1" dirty="0" smtClean="0"/>
          </a:p>
          <a:p>
            <a:pPr marL="0" indent="0">
              <a:buNone/>
            </a:pPr>
            <a:r>
              <a:rPr lang="fr-FR" i="1" dirty="0" err="1" smtClean="0"/>
              <a:t>Starbuck</a:t>
            </a:r>
            <a:endParaRPr lang="fr-FR" i="1" dirty="0" smtClean="0"/>
          </a:p>
          <a:p>
            <a:pPr marL="0" indent="0">
              <a:buNone/>
            </a:pPr>
            <a:r>
              <a:rPr lang="fr-FR" i="1" dirty="0" smtClean="0"/>
              <a:t>Faust</a:t>
            </a:r>
            <a:endParaRPr lang="fr-FR" i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75" y="0"/>
            <a:ext cx="1638825" cy="1379413"/>
          </a:xfrm>
          <a:prstGeom prst="rect">
            <a:avLst/>
          </a:prstGeom>
        </p:spPr>
      </p:pic>
      <p:sp>
        <p:nvSpPr>
          <p:cNvPr id="7" name="Titre 3"/>
          <p:cNvSpPr txBox="1">
            <a:spLocks/>
          </p:cNvSpPr>
          <p:nvPr/>
        </p:nvSpPr>
        <p:spPr>
          <a:xfrm>
            <a:off x="457200" y="274638"/>
            <a:ext cx="7047975" cy="11430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Fête du Cinéma 2012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636912"/>
            <a:ext cx="4236224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4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52810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803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oly Moto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152400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029527" y="188640"/>
            <a:ext cx="3084947" cy="7694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 err="1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Holy</a:t>
            </a:r>
            <a:r>
              <a:rPr lang="fr-FR" sz="4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Motors</a:t>
            </a:r>
            <a:endParaRPr lang="fr-FR" sz="44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321827" y="2708920"/>
            <a:ext cx="85932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/>
              <a:t>Distribuzione</a:t>
            </a:r>
            <a:r>
              <a:rPr lang="fr-FR" dirty="0" smtClean="0"/>
              <a:t> : </a:t>
            </a:r>
            <a:r>
              <a:rPr lang="fr-FR" b="1" dirty="0" smtClean="0"/>
              <a:t>Les Films du Losange</a:t>
            </a:r>
          </a:p>
          <a:p>
            <a:r>
              <a:rPr lang="fr-FR" dirty="0" smtClean="0"/>
              <a:t>Data di </a:t>
            </a:r>
            <a:r>
              <a:rPr lang="fr-FR" dirty="0" err="1" smtClean="0"/>
              <a:t>uscità</a:t>
            </a:r>
            <a:r>
              <a:rPr lang="fr-FR" dirty="0" smtClean="0"/>
              <a:t> : </a:t>
            </a:r>
            <a:r>
              <a:rPr lang="fr-FR" b="1" dirty="0" smtClean="0"/>
              <a:t>4 </a:t>
            </a:r>
            <a:r>
              <a:rPr lang="fr-FR" b="1" dirty="0" err="1" smtClean="0"/>
              <a:t>luglio</a:t>
            </a:r>
            <a:r>
              <a:rPr lang="fr-FR" b="1" dirty="0" smtClean="0"/>
              <a:t> 2012</a:t>
            </a:r>
          </a:p>
          <a:p>
            <a:r>
              <a:rPr lang="fr-FR" dirty="0" err="1" smtClean="0"/>
              <a:t>Risultati</a:t>
            </a:r>
            <a:r>
              <a:rPr lang="fr-FR" dirty="0" smtClean="0"/>
              <a:t> : </a:t>
            </a:r>
            <a:r>
              <a:rPr lang="fr-FR" b="1" dirty="0" smtClean="0"/>
              <a:t>200,000</a:t>
            </a:r>
            <a:r>
              <a:rPr lang="fr-FR" dirty="0" smtClean="0"/>
              <a:t> </a:t>
            </a:r>
            <a:r>
              <a:rPr lang="fr-FR" dirty="0" err="1" smtClean="0"/>
              <a:t>spettatori</a:t>
            </a:r>
            <a:r>
              <a:rPr lang="fr-FR" dirty="0" smtClean="0"/>
              <a:t> </a:t>
            </a:r>
            <a:r>
              <a:rPr lang="fr-FR" dirty="0" err="1" smtClean="0"/>
              <a:t>circa</a:t>
            </a:r>
            <a:endParaRPr lang="fr-FR" dirty="0" smtClean="0"/>
          </a:p>
          <a:p>
            <a:r>
              <a:rPr lang="fr-FR" dirty="0" err="1" smtClean="0"/>
              <a:t>Lunga</a:t>
            </a:r>
            <a:r>
              <a:rPr lang="fr-FR" dirty="0" smtClean="0"/>
              <a:t> </a:t>
            </a:r>
            <a:r>
              <a:rPr lang="fr-FR" dirty="0" err="1" smtClean="0"/>
              <a:t>tenitura</a:t>
            </a:r>
            <a:r>
              <a:rPr lang="fr-FR" dirty="0" smtClean="0"/>
              <a:t> (</a:t>
            </a:r>
            <a:r>
              <a:rPr lang="fr-FR" dirty="0" err="1" smtClean="0"/>
              <a:t>fino</a:t>
            </a:r>
            <a:r>
              <a:rPr lang="fr-FR" dirty="0" smtClean="0"/>
              <a:t> a </a:t>
            </a:r>
            <a:r>
              <a:rPr lang="fr-FR" dirty="0" err="1" smtClean="0"/>
              <a:t>settembre</a:t>
            </a:r>
            <a:r>
              <a:rPr lang="fr-FR" dirty="0" smtClean="0"/>
              <a:t>)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Tx/>
              <a:buChar char="-"/>
            </a:pPr>
            <a:r>
              <a:rPr lang="fr-FR" dirty="0" smtClean="0"/>
              <a:t>Buon </a:t>
            </a:r>
            <a:r>
              <a:rPr lang="fr-FR" dirty="0" err="1" smtClean="0"/>
              <a:t>passaparola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Effetto</a:t>
            </a:r>
            <a:r>
              <a:rPr lang="fr-FR" dirty="0"/>
              <a:t> </a:t>
            </a:r>
            <a:r>
              <a:rPr lang="fr-FR" dirty="0" smtClean="0"/>
              <a:t>Cannes</a:t>
            </a:r>
          </a:p>
          <a:p>
            <a:pPr marL="285750" indent="-285750">
              <a:buFontTx/>
              <a:buChar char="-"/>
            </a:pPr>
            <a:r>
              <a:rPr lang="fr-FR" dirty="0" err="1" smtClean="0"/>
              <a:t>Colmare</a:t>
            </a:r>
            <a:r>
              <a:rPr lang="fr-FR" dirty="0" smtClean="0"/>
              <a:t> il </a:t>
            </a:r>
            <a:r>
              <a:rPr lang="fr-FR" dirty="0" err="1" smtClean="0"/>
              <a:t>deficit</a:t>
            </a:r>
            <a:r>
              <a:rPr lang="fr-FR" dirty="0"/>
              <a:t> </a:t>
            </a:r>
            <a:r>
              <a:rPr lang="fr-FR" dirty="0" smtClean="0"/>
              <a:t>: </a:t>
            </a:r>
            <a:r>
              <a:rPr lang="fr-FR" dirty="0" err="1" smtClean="0"/>
              <a:t>meno</a:t>
            </a:r>
            <a:r>
              <a:rPr lang="fr-FR" dirty="0" smtClean="0"/>
              <a:t> film </a:t>
            </a:r>
            <a:r>
              <a:rPr lang="fr-FR" dirty="0" err="1" smtClean="0"/>
              <a:t>nel</a:t>
            </a:r>
            <a:r>
              <a:rPr lang="fr-FR" dirty="0" smtClean="0"/>
              <a:t> </a:t>
            </a:r>
            <a:r>
              <a:rPr lang="fr-FR" dirty="0" err="1" smtClean="0"/>
              <a:t>periodo</a:t>
            </a:r>
            <a:r>
              <a:rPr lang="fr-FR" dirty="0" smtClean="0"/>
              <a:t> </a:t>
            </a:r>
            <a:r>
              <a:rPr lang="fr-FR" dirty="0" err="1" smtClean="0"/>
              <a:t>estivo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 smtClean="0"/>
              <a:t>Effetto</a:t>
            </a:r>
            <a:r>
              <a:rPr lang="fr-FR" dirty="0" smtClean="0"/>
              <a:t> </a:t>
            </a:r>
            <a:r>
              <a:rPr lang="fr-FR" dirty="0" err="1" smtClean="0"/>
              <a:t>Festa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Cinema: </a:t>
            </a:r>
            <a:r>
              <a:rPr lang="fr-FR" dirty="0" err="1" smtClean="0"/>
              <a:t>frequentazione</a:t>
            </a:r>
            <a:r>
              <a:rPr lang="fr-FR" dirty="0" smtClean="0"/>
              <a:t> </a:t>
            </a:r>
            <a:r>
              <a:rPr lang="fr-FR" dirty="0" err="1" smtClean="0"/>
              <a:t>alta</a:t>
            </a:r>
            <a:r>
              <a:rPr lang="fr-FR" dirty="0" smtClean="0"/>
              <a:t> = </a:t>
            </a:r>
            <a:r>
              <a:rPr lang="fr-FR" dirty="0" err="1" smtClean="0"/>
              <a:t>buona</a:t>
            </a:r>
            <a:r>
              <a:rPr lang="fr-FR" dirty="0" smtClean="0"/>
              <a:t> </a:t>
            </a:r>
            <a:r>
              <a:rPr lang="fr-FR" dirty="0" err="1" smtClean="0"/>
              <a:t>esposizione</a:t>
            </a:r>
            <a:r>
              <a:rPr lang="fr-FR" dirty="0" smtClean="0"/>
              <a:t> </a:t>
            </a:r>
            <a:r>
              <a:rPr lang="fr-FR" dirty="0" err="1" smtClean="0"/>
              <a:t>del</a:t>
            </a:r>
            <a:r>
              <a:rPr lang="fr-FR" dirty="0" smtClean="0"/>
              <a:t> </a:t>
            </a:r>
            <a:r>
              <a:rPr lang="fr-FR" dirty="0" err="1" smtClean="0"/>
              <a:t>trailer</a:t>
            </a:r>
            <a:r>
              <a:rPr lang="fr-FR" dirty="0" smtClean="0"/>
              <a:t> in sala</a:t>
            </a: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9859900"/>
              </p:ext>
            </p:extLst>
          </p:nvPr>
        </p:nvGraphicFramePr>
        <p:xfrm>
          <a:off x="4427984" y="1484784"/>
          <a:ext cx="4392488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232248"/>
              </a:tblGrid>
              <a:tr h="298832"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Settimane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err="1" smtClean="0"/>
                        <a:t>Spettatori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S1</a:t>
                      </a:r>
                      <a:r>
                        <a:rPr lang="fr-FR" baseline="0" dirty="0" smtClean="0"/>
                        <a:t> – 04/07/2012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61,441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S2 – 11/07/2012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40,061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S3 – 18/07/2012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21,547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S4 – 25/07/2012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13,364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S5</a:t>
                      </a:r>
                      <a:r>
                        <a:rPr lang="fr-FR" baseline="0" dirty="0" smtClean="0"/>
                        <a:t> – 01/08/2012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11,750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S6 – 08/08/2012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6,604</a:t>
                      </a:r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S7 – 15/08/2012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 smtClean="0"/>
                        <a:t>5,307</a:t>
                      </a:r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72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98" y="0"/>
            <a:ext cx="9244082" cy="685298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43201" y="2636912"/>
            <a:ext cx="8928992" cy="2672623"/>
          </a:xfrm>
          <a:prstGeom prst="rect">
            <a:avLst/>
          </a:prstGeom>
          <a:noFill/>
        </p:spPr>
        <p:txBody>
          <a:bodyPr wrap="square" lIns="86457" tIns="43228" rIns="86457" bIns="43228" rtlCol="0" anchor="ctr">
            <a:spAutoFit/>
          </a:bodyPr>
          <a:lstStyle/>
          <a:p>
            <a:pPr algn="ctr"/>
            <a:r>
              <a:rPr lang="pt-BR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GRAZIE !</a:t>
            </a:r>
          </a:p>
          <a:p>
            <a:pPr algn="ctr"/>
            <a:endParaRPr lang="pt-BR" sz="42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pt-BR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LUCAS </a:t>
            </a:r>
            <a:r>
              <a:rPr lang="pt-BR" sz="4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VARONE</a:t>
            </a:r>
          </a:p>
          <a:p>
            <a:pPr algn="ctr"/>
            <a:r>
              <a:rPr lang="pt-BR" sz="4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lvarone@europa-cinemas.org </a:t>
            </a:r>
            <a:endParaRPr lang="pt-BR" sz="4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672" y="28098"/>
            <a:ext cx="3888656" cy="116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66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/>
          <p:cNvSpPr txBox="1"/>
          <p:nvPr/>
        </p:nvSpPr>
        <p:spPr>
          <a:xfrm>
            <a:off x="780501" y="450194"/>
            <a:ext cx="3405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u="sng" dirty="0" err="1" smtClean="0"/>
              <a:t>Finanziamento</a:t>
            </a:r>
            <a:r>
              <a:rPr lang="fr-FR" sz="2400" b="1" u="sng" dirty="0" smtClean="0"/>
              <a:t> principale</a:t>
            </a:r>
            <a:endParaRPr lang="fr-FR" sz="2400" b="1" u="sng" dirty="0"/>
          </a:p>
        </p:txBody>
      </p:sp>
      <p:graphicFrame>
        <p:nvGraphicFramePr>
          <p:cNvPr id="34" name="Diagramme 33"/>
          <p:cNvGraphicFramePr/>
          <p:nvPr>
            <p:extLst>
              <p:ext uri="{D42A27DB-BD31-4B8C-83A1-F6EECF244321}">
                <p14:modId xmlns:p14="http://schemas.microsoft.com/office/powerpoint/2010/main" val="2401576571"/>
              </p:ext>
            </p:extLst>
          </p:nvPr>
        </p:nvGraphicFramePr>
        <p:xfrm>
          <a:off x="395536" y="1052736"/>
          <a:ext cx="680843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e 1"/>
          <p:cNvGrpSpPr/>
          <p:nvPr/>
        </p:nvGrpSpPr>
        <p:grpSpPr>
          <a:xfrm>
            <a:off x="507906" y="3501008"/>
            <a:ext cx="8128187" cy="1146364"/>
            <a:chOff x="507906" y="3501008"/>
            <a:chExt cx="8128187" cy="1146364"/>
          </a:xfrm>
        </p:grpSpPr>
        <p:sp>
          <p:nvSpPr>
            <p:cNvPr id="36" name="ZoneTexte 35"/>
            <p:cNvSpPr txBox="1"/>
            <p:nvPr/>
          </p:nvSpPr>
          <p:spPr>
            <a:xfrm>
              <a:off x="785894" y="3501008"/>
              <a:ext cx="976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u="sng" dirty="0" smtClean="0"/>
                <a:t>Bonus</a:t>
              </a:r>
              <a:endParaRPr lang="fr-FR" sz="2400" b="1" u="sng" dirty="0"/>
            </a:p>
          </p:txBody>
        </p:sp>
        <p:sp>
          <p:nvSpPr>
            <p:cNvPr id="35" name="ZoneTexte 34"/>
            <p:cNvSpPr txBox="1"/>
            <p:nvPr/>
          </p:nvSpPr>
          <p:spPr>
            <a:xfrm>
              <a:off x="507906" y="4001041"/>
              <a:ext cx="81281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fr-FR" dirty="0" smtClean="0"/>
                <a:t>Bonus per la </a:t>
              </a:r>
              <a:r>
                <a:rPr lang="fr-FR" dirty="0" err="1" smtClean="0"/>
                <a:t>diversificazione</a:t>
              </a:r>
              <a:endParaRPr lang="fr-FR" dirty="0" smtClean="0"/>
            </a:p>
            <a:p>
              <a:pPr marL="285750" indent="-285750">
                <a:buFont typeface="Wingdings" pitchFamily="2" charset="2"/>
                <a:buChar char="Ø"/>
              </a:pPr>
              <a:r>
                <a:rPr lang="fr-FR" dirty="0" smtClean="0"/>
                <a:t>Bonus per la </a:t>
              </a:r>
              <a:r>
                <a:rPr lang="fr-FR" dirty="0" err="1" smtClean="0"/>
                <a:t>programmazione</a:t>
              </a:r>
              <a:r>
                <a:rPr lang="fr-FR" dirty="0" smtClean="0"/>
                <a:t> di film </a:t>
              </a:r>
              <a:r>
                <a:rPr lang="fr-FR" dirty="0" err="1" smtClean="0"/>
                <a:t>che</a:t>
              </a:r>
              <a:r>
                <a:rPr lang="fr-FR" dirty="0" smtClean="0"/>
                <a:t> </a:t>
              </a:r>
              <a:r>
                <a:rPr lang="fr-FR" dirty="0" err="1" smtClean="0"/>
                <a:t>hanno</a:t>
              </a:r>
              <a:r>
                <a:rPr lang="fr-FR" dirty="0" smtClean="0"/>
                <a:t> </a:t>
              </a:r>
              <a:r>
                <a:rPr lang="fr-FR" dirty="0" err="1" smtClean="0"/>
                <a:t>ottenuto</a:t>
              </a:r>
              <a:r>
                <a:rPr lang="fr-FR" dirty="0" smtClean="0"/>
                <a:t> il Label Europa Cinemas</a:t>
              </a:r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07906" y="5013176"/>
            <a:ext cx="5567037" cy="1089412"/>
            <a:chOff x="507906" y="5013176"/>
            <a:chExt cx="5567037" cy="1089412"/>
          </a:xfrm>
        </p:grpSpPr>
        <p:sp>
          <p:nvSpPr>
            <p:cNvPr id="38" name="ZoneTexte 37"/>
            <p:cNvSpPr txBox="1"/>
            <p:nvPr/>
          </p:nvSpPr>
          <p:spPr>
            <a:xfrm>
              <a:off x="821666" y="5013176"/>
              <a:ext cx="336444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u="sng" dirty="0" smtClean="0"/>
                <a:t>Europa Cinemas </a:t>
              </a:r>
              <a:r>
                <a:rPr lang="fr-FR" sz="2400" b="1" u="sng" dirty="0" err="1" smtClean="0"/>
                <a:t>Mundus</a:t>
              </a:r>
              <a:endParaRPr lang="fr-FR" sz="2400" b="1" u="sng" dirty="0"/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507906" y="5733256"/>
              <a:ext cx="5567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fr-FR" dirty="0" err="1" smtClean="0"/>
                <a:t>Sostegno</a:t>
              </a:r>
              <a:r>
                <a:rPr lang="fr-FR" dirty="0" smtClean="0"/>
                <a:t> </a:t>
              </a:r>
              <a:r>
                <a:rPr lang="fr-FR" dirty="0"/>
                <a:t>per la </a:t>
              </a:r>
              <a:r>
                <a:rPr lang="fr-FR" dirty="0" err="1"/>
                <a:t>programmazione</a:t>
              </a:r>
              <a:r>
                <a:rPr lang="fr-FR" dirty="0"/>
                <a:t> di film </a:t>
              </a:r>
              <a:r>
                <a:rPr lang="fr-FR" dirty="0" smtClean="0"/>
                <a:t>dei </a:t>
              </a:r>
              <a:r>
                <a:rPr lang="fr-FR" dirty="0" err="1" smtClean="0"/>
                <a:t>Paesi</a:t>
              </a:r>
              <a:r>
                <a:rPr lang="fr-FR" dirty="0" smtClean="0"/>
                <a:t> </a:t>
              </a:r>
              <a:r>
                <a:rPr lang="fr-FR" dirty="0" err="1" smtClean="0"/>
                <a:t>Terzi</a:t>
              </a:r>
              <a:endParaRPr lang="fr-FR" dirty="0"/>
            </a:p>
          </p:txBody>
        </p: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97" y="-8677"/>
            <a:ext cx="1638825" cy="1379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0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1056" y="385492"/>
            <a:ext cx="8721889" cy="641264"/>
          </a:xfrm>
          <a:prstGeom prst="rect">
            <a:avLst/>
          </a:prstGeom>
        </p:spPr>
        <p:txBody>
          <a:bodyPr wrap="square" lIns="86422" tIns="43211" rIns="86422" bIns="43211">
            <a:spAutoFit/>
          </a:bodyPr>
          <a:lstStyle/>
          <a:p>
            <a:pPr algn="ctr" defTabSz="913732">
              <a:spcBef>
                <a:spcPct val="20000"/>
              </a:spcBef>
            </a:pPr>
            <a:r>
              <a:rPr lang="en-GB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Risultati</a:t>
            </a:r>
            <a:r>
              <a:rPr lang="en-GB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2011</a:t>
            </a:r>
            <a:endParaRPr lang="en-GB" sz="36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graphicFrame>
        <p:nvGraphicFramePr>
          <p:cNvPr id="8" name="Graphique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6551785"/>
              </p:ext>
            </p:extLst>
          </p:nvPr>
        </p:nvGraphicFramePr>
        <p:xfrm>
          <a:off x="0" y="3015830"/>
          <a:ext cx="4572000" cy="3624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ZoneTexte 1"/>
          <p:cNvSpPr txBox="1"/>
          <p:nvPr/>
        </p:nvSpPr>
        <p:spPr>
          <a:xfrm>
            <a:off x="233029" y="1556792"/>
            <a:ext cx="4229272" cy="1564628"/>
          </a:xfrm>
          <a:prstGeom prst="rect">
            <a:avLst/>
          </a:prstGeom>
          <a:noFill/>
        </p:spPr>
        <p:txBody>
          <a:bodyPr wrap="square" lIns="86457" tIns="43228" rIns="86457" bIns="43228" rtlCol="0" anchor="ctr">
            <a:spAutoFit/>
          </a:bodyPr>
          <a:lstStyle/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MEDIA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32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paesi</a:t>
            </a:r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partecipanti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GB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2,123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schermi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864 cinema</a:t>
            </a:r>
          </a:p>
        </p:txBody>
      </p:sp>
      <p:graphicFrame>
        <p:nvGraphicFramePr>
          <p:cNvPr id="7" name="Graphiqu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3267602"/>
              </p:ext>
            </p:extLst>
          </p:nvPr>
        </p:nvGraphicFramePr>
        <p:xfrm>
          <a:off x="4572000" y="3356992"/>
          <a:ext cx="4802424" cy="3100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ZoneTexte 1"/>
          <p:cNvSpPr txBox="1"/>
          <p:nvPr/>
        </p:nvSpPr>
        <p:spPr>
          <a:xfrm>
            <a:off x="6804248" y="6094464"/>
            <a:ext cx="1004256" cy="580026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Spettacoli</a:t>
            </a:r>
            <a:r>
              <a:rPr lang="fr-FR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 </a:t>
            </a:r>
            <a:r>
              <a:rPr lang="fr-FR" sz="1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Europei</a:t>
            </a:r>
            <a:endParaRPr lang="fr-F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  <a:p>
            <a:pPr algn="ctr"/>
            <a:r>
              <a:rPr lang="fr-FR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66%</a:t>
            </a:r>
            <a:endParaRPr lang="fr-FR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"/>
            <a:ext cx="1638825" cy="1379413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72000" y="1556792"/>
            <a:ext cx="4229272" cy="1564628"/>
          </a:xfrm>
          <a:prstGeom prst="rect">
            <a:avLst/>
          </a:prstGeom>
          <a:noFill/>
        </p:spPr>
        <p:txBody>
          <a:bodyPr wrap="square" lIns="86457" tIns="43228" rIns="86457" bIns="43228" rtlCol="0">
            <a:spAutoFit/>
          </a:bodyPr>
          <a:lstStyle/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ITALIA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endParaRPr lang="en-GB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221 </a:t>
            </a:r>
            <a:r>
              <a:rPr lang="en-GB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schermi</a:t>
            </a:r>
            <a:endParaRPr lang="en-GB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algn="ctr"/>
            <a:r>
              <a:rPr lang="en-GB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110 cinema</a:t>
            </a:r>
          </a:p>
        </p:txBody>
      </p:sp>
      <p:cxnSp>
        <p:nvCxnSpPr>
          <p:cNvPr id="12" name="Connecteur droit 11"/>
          <p:cNvCxnSpPr/>
          <p:nvPr/>
        </p:nvCxnSpPr>
        <p:spPr>
          <a:xfrm>
            <a:off x="8172400" y="5911035"/>
            <a:ext cx="0" cy="4734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>
            <a:off x="6444208" y="5911035"/>
            <a:ext cx="0" cy="47344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32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Pubblico</a:t>
            </a:r>
            <a:r>
              <a:rPr lang="fr-FR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fr-FR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Giovane</a:t>
            </a:r>
            <a:endParaRPr lang="fr-FR" sz="3400" b="1" dirty="0">
              <a:latin typeface="+mn-lt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14657" y="1665613"/>
            <a:ext cx="8714687" cy="564354"/>
          </a:xfrm>
          <a:prstGeom prst="rect">
            <a:avLst/>
          </a:prstGeom>
          <a:noFill/>
        </p:spPr>
        <p:txBody>
          <a:bodyPr wrap="square" lIns="86457" tIns="43228" rIns="86457" bIns="43228" rtlCol="0" anchor="ctr">
            <a:spAutoFit/>
          </a:bodyPr>
          <a:lstStyle/>
          <a:p>
            <a:pPr algn="ctr" defTabSz="913732">
              <a:spcBef>
                <a:spcPct val="20000"/>
              </a:spcBef>
            </a:pPr>
            <a:r>
              <a:rPr lang="fr-FR" sz="1900" b="1" i="1" dirty="0">
                <a:solidFill>
                  <a:srgbClr val="C00000"/>
                </a:solidFill>
              </a:rPr>
              <a:t>75% </a:t>
            </a:r>
            <a:r>
              <a:rPr lang="fr-FR" sz="1900" b="1" i="1" dirty="0" smtClean="0">
                <a:solidFill>
                  <a:srgbClr val="C00000"/>
                </a:solidFill>
              </a:rPr>
              <a:t>delle sale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della</a:t>
            </a:r>
            <a:r>
              <a:rPr lang="fr-FR" sz="1900" b="1" i="1" dirty="0" smtClean="0">
                <a:solidFill>
                  <a:srgbClr val="C00000"/>
                </a:solidFill>
              </a:rPr>
              <a:t>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rete</a:t>
            </a:r>
            <a:r>
              <a:rPr lang="fr-FR" sz="1900" b="1" i="1" dirty="0" smtClean="0">
                <a:solidFill>
                  <a:srgbClr val="C00000"/>
                </a:solidFill>
              </a:rPr>
              <a:t> Europa Cinemas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organizzano</a:t>
            </a:r>
            <a:r>
              <a:rPr lang="fr-FR" sz="1900" b="1" i="1" dirty="0" smtClean="0">
                <a:solidFill>
                  <a:srgbClr val="C00000"/>
                </a:solidFill>
              </a:rPr>
              <a:t>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attività</a:t>
            </a:r>
            <a:r>
              <a:rPr lang="fr-FR" sz="1900" b="1" i="1" dirty="0" smtClean="0">
                <a:solidFill>
                  <a:srgbClr val="C00000"/>
                </a:solidFill>
              </a:rPr>
              <a:t>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rivolte</a:t>
            </a:r>
            <a:r>
              <a:rPr lang="fr-FR" sz="1900" b="1" i="1" dirty="0" smtClean="0">
                <a:solidFill>
                  <a:srgbClr val="C00000"/>
                </a:solidFill>
              </a:rPr>
              <a:t> ai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giovani</a:t>
            </a:r>
            <a:endParaRPr lang="fr-FR" sz="1900" b="1" i="1" dirty="0">
              <a:solidFill>
                <a:srgbClr val="C00000"/>
              </a:solidFill>
            </a:endParaRPr>
          </a:p>
          <a:p>
            <a:pPr algn="ctr" defTabSz="913732">
              <a:spcBef>
                <a:spcPct val="20000"/>
              </a:spcBef>
            </a:pPr>
            <a:endParaRPr lang="fr-FR" sz="1000" b="1" i="1" dirty="0">
              <a:solidFill>
                <a:prstClr val="black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46225" y="2150671"/>
            <a:ext cx="8158871" cy="2164792"/>
          </a:xfrm>
          <a:prstGeom prst="rect">
            <a:avLst/>
          </a:prstGeom>
          <a:noFill/>
        </p:spPr>
        <p:txBody>
          <a:bodyPr wrap="square" lIns="86457" tIns="43228" rIns="86457" bIns="43228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i="1" dirty="0" smtClean="0"/>
              <a:t> Écran </a:t>
            </a:r>
            <a:r>
              <a:rPr lang="fr-FR" b="1" i="1" dirty="0"/>
              <a:t>large sur tableau </a:t>
            </a:r>
            <a:r>
              <a:rPr lang="fr-FR" b="1" i="1" dirty="0" smtClean="0"/>
              <a:t>noir – Les </a:t>
            </a:r>
            <a:r>
              <a:rPr lang="fr-FR" b="1" i="1" dirty="0" err="1" smtClean="0"/>
              <a:t>Grignoux</a:t>
            </a:r>
            <a:r>
              <a:rPr lang="fr-FR" b="1" i="1" dirty="0" smtClean="0"/>
              <a:t> (</a:t>
            </a:r>
            <a:r>
              <a:rPr lang="fr-FR" b="1" i="1" dirty="0" err="1" smtClean="0"/>
              <a:t>Belgio</a:t>
            </a:r>
            <a:r>
              <a:rPr lang="fr-FR" b="1" i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b="1" i="1" dirty="0" smtClean="0"/>
              <a:t> Glasgow </a:t>
            </a:r>
            <a:r>
              <a:rPr lang="en-US" b="1" i="1" dirty="0"/>
              <a:t>Youth Film Festival – GFT </a:t>
            </a:r>
            <a:r>
              <a:rPr lang="en-US" b="1" i="1" dirty="0" smtClean="0"/>
              <a:t>(</a:t>
            </a:r>
            <a:r>
              <a:rPr lang="en-US" b="1" i="1" dirty="0" err="1" smtClean="0"/>
              <a:t>Scozia</a:t>
            </a:r>
            <a:r>
              <a:rPr lang="en-US" b="1" i="1" dirty="0" smtClean="0"/>
              <a:t>)</a:t>
            </a:r>
            <a:endParaRPr lang="fr-FR" dirty="0"/>
          </a:p>
          <a:p>
            <a:pPr>
              <a:lnSpc>
                <a:spcPct val="150000"/>
              </a:lnSpc>
            </a:pPr>
            <a:r>
              <a:rPr lang="fr-FR" b="1" i="1" dirty="0" smtClean="0"/>
              <a:t> Verdi Kids – </a:t>
            </a:r>
            <a:r>
              <a:rPr lang="fr-FR" b="1" i="1" dirty="0" err="1" smtClean="0"/>
              <a:t>Cines</a:t>
            </a:r>
            <a:r>
              <a:rPr lang="fr-FR" b="1" i="1" dirty="0" smtClean="0"/>
              <a:t> Verdi (</a:t>
            </a:r>
            <a:r>
              <a:rPr lang="fr-FR" b="1" i="1" dirty="0" err="1" smtClean="0"/>
              <a:t>Spagna</a:t>
            </a:r>
            <a:r>
              <a:rPr lang="fr-FR" b="1" i="1" dirty="0" smtClean="0"/>
              <a:t>) </a:t>
            </a:r>
          </a:p>
          <a:p>
            <a:pPr>
              <a:lnSpc>
                <a:spcPct val="150000"/>
              </a:lnSpc>
            </a:pPr>
            <a:r>
              <a:rPr lang="fr-FR" b="1" i="1" dirty="0" smtClean="0"/>
              <a:t> Electric </a:t>
            </a:r>
            <a:r>
              <a:rPr lang="fr-FR" b="1" i="1" dirty="0" err="1" smtClean="0"/>
              <a:t>December</a:t>
            </a:r>
            <a:r>
              <a:rPr lang="fr-FR" b="1" i="1" dirty="0" smtClean="0"/>
              <a:t> – </a:t>
            </a:r>
            <a:r>
              <a:rPr lang="fr-FR" b="1" i="1" dirty="0" err="1" smtClean="0"/>
              <a:t>Watershed</a:t>
            </a:r>
            <a:r>
              <a:rPr lang="fr-FR" b="1" i="1" dirty="0" smtClean="0"/>
              <a:t> (</a:t>
            </a:r>
            <a:r>
              <a:rPr lang="fr-FR" b="1" i="1" dirty="0" err="1" smtClean="0"/>
              <a:t>Inghilterra</a:t>
            </a:r>
            <a:r>
              <a:rPr lang="fr-FR" b="1" i="1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fr-FR" b="1" i="1" dirty="0" smtClean="0"/>
              <a:t> </a:t>
            </a:r>
            <a:r>
              <a:rPr lang="fr-FR" b="1" i="1" dirty="0" err="1" smtClean="0"/>
              <a:t>Kinobalon</a:t>
            </a:r>
            <a:r>
              <a:rPr lang="fr-FR" b="1" i="1" dirty="0" smtClean="0"/>
              <a:t> </a:t>
            </a:r>
            <a:r>
              <a:rPr lang="fr-FR" b="1" i="1" dirty="0"/>
              <a:t>– Kinodvor (</a:t>
            </a:r>
            <a:r>
              <a:rPr lang="fr-FR" b="1" i="1" dirty="0" err="1"/>
              <a:t>Slovenia</a:t>
            </a:r>
            <a:r>
              <a:rPr lang="fr-FR" b="1" i="1" dirty="0" smtClean="0"/>
              <a:t>)</a:t>
            </a:r>
            <a:endParaRPr lang="fr-FR" dirty="0"/>
          </a:p>
        </p:txBody>
      </p:sp>
      <p:sp>
        <p:nvSpPr>
          <p:cNvPr id="8" name="Étoile à 5 branches 7"/>
          <p:cNvSpPr/>
          <p:nvPr/>
        </p:nvSpPr>
        <p:spPr>
          <a:xfrm>
            <a:off x="562900" y="2384030"/>
            <a:ext cx="140670" cy="1306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57" tIns="43228" rIns="86457" bIns="43228"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Étoile à 5 branches 8"/>
          <p:cNvSpPr/>
          <p:nvPr/>
        </p:nvSpPr>
        <p:spPr>
          <a:xfrm>
            <a:off x="562900" y="2775893"/>
            <a:ext cx="140670" cy="1306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57" tIns="43228" rIns="86457" bIns="43228"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Étoile à 5 branches 9"/>
          <p:cNvSpPr/>
          <p:nvPr/>
        </p:nvSpPr>
        <p:spPr>
          <a:xfrm>
            <a:off x="562900" y="3167757"/>
            <a:ext cx="140670" cy="1306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57" tIns="43228" rIns="86457" bIns="43228"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Étoile à 5 branches 10"/>
          <p:cNvSpPr/>
          <p:nvPr/>
        </p:nvSpPr>
        <p:spPr>
          <a:xfrm>
            <a:off x="562900" y="3559621"/>
            <a:ext cx="140670" cy="1306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57" tIns="43228" rIns="86457" bIns="43228"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Étoile à 5 branches 11"/>
          <p:cNvSpPr/>
          <p:nvPr/>
        </p:nvSpPr>
        <p:spPr>
          <a:xfrm>
            <a:off x="562900" y="3951485"/>
            <a:ext cx="140670" cy="130621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457" tIns="43228" rIns="86457" bIns="43228"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"/>
            <a:ext cx="1638825" cy="1379413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214657" y="4222084"/>
            <a:ext cx="8714687" cy="825964"/>
          </a:xfrm>
          <a:prstGeom prst="rect">
            <a:avLst/>
          </a:prstGeom>
          <a:noFill/>
        </p:spPr>
        <p:txBody>
          <a:bodyPr wrap="square" lIns="86457" tIns="43228" rIns="86457" bIns="43228" rtlCol="0" anchor="ctr">
            <a:spAutoFit/>
          </a:bodyPr>
          <a:lstStyle/>
          <a:p>
            <a:pPr algn="ctr" defTabSz="913732">
              <a:spcBef>
                <a:spcPct val="20000"/>
              </a:spcBef>
            </a:pPr>
            <a:r>
              <a:rPr lang="fr-FR" sz="3600" b="1" i="1" dirty="0" smtClean="0">
                <a:solidFill>
                  <a:srgbClr val="C00000"/>
                </a:solidFill>
              </a:rPr>
              <a:t>66%</a:t>
            </a:r>
            <a:r>
              <a:rPr lang="fr-FR" sz="1900" b="1" i="1" dirty="0" smtClean="0">
                <a:solidFill>
                  <a:srgbClr val="C00000"/>
                </a:solidFill>
              </a:rPr>
              <a:t> delle sale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della</a:t>
            </a:r>
            <a:r>
              <a:rPr lang="fr-FR" sz="1900" b="1" i="1" dirty="0" smtClean="0">
                <a:solidFill>
                  <a:srgbClr val="C00000"/>
                </a:solidFill>
              </a:rPr>
              <a:t>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rete</a:t>
            </a:r>
            <a:r>
              <a:rPr lang="fr-FR" sz="1900" b="1" i="1" dirty="0" smtClean="0">
                <a:solidFill>
                  <a:srgbClr val="C00000"/>
                </a:solidFill>
              </a:rPr>
              <a:t> in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Italia</a:t>
            </a:r>
            <a:r>
              <a:rPr lang="fr-FR" sz="1900" b="1" i="1" dirty="0" smtClean="0">
                <a:solidFill>
                  <a:srgbClr val="C00000"/>
                </a:solidFill>
              </a:rPr>
              <a:t>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organizzano</a:t>
            </a:r>
            <a:r>
              <a:rPr lang="fr-FR" sz="1900" b="1" i="1" dirty="0" smtClean="0">
                <a:solidFill>
                  <a:srgbClr val="C00000"/>
                </a:solidFill>
              </a:rPr>
              <a:t>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attività</a:t>
            </a:r>
            <a:r>
              <a:rPr lang="fr-FR" sz="1900" b="1" i="1" dirty="0" smtClean="0">
                <a:solidFill>
                  <a:srgbClr val="C00000"/>
                </a:solidFill>
              </a:rPr>
              <a:t>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rivolte</a:t>
            </a:r>
            <a:r>
              <a:rPr lang="fr-FR" sz="1900" b="1" i="1" dirty="0" smtClean="0">
                <a:solidFill>
                  <a:srgbClr val="C00000"/>
                </a:solidFill>
              </a:rPr>
              <a:t> ai </a:t>
            </a:r>
            <a:r>
              <a:rPr lang="fr-FR" sz="1900" b="1" i="1" dirty="0" err="1" smtClean="0">
                <a:solidFill>
                  <a:srgbClr val="C00000"/>
                </a:solidFill>
              </a:rPr>
              <a:t>giovani</a:t>
            </a:r>
            <a:endParaRPr lang="fr-FR" sz="1900" b="1" i="1" dirty="0">
              <a:solidFill>
                <a:srgbClr val="C00000"/>
              </a:solidFill>
            </a:endParaRPr>
          </a:p>
          <a:p>
            <a:pPr algn="ctr" defTabSz="913732">
              <a:spcBef>
                <a:spcPct val="20000"/>
              </a:spcBef>
            </a:pPr>
            <a:endParaRPr lang="fr-FR" sz="1000" b="1" i="1" dirty="0">
              <a:solidFill>
                <a:prstClr val="black"/>
              </a:solidFill>
            </a:endParaRPr>
          </a:p>
        </p:txBody>
      </p:sp>
      <p:pic>
        <p:nvPicPr>
          <p:cNvPr id="1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447" y="6107353"/>
            <a:ext cx="2071906" cy="48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:\Users\lvarone\Desktop\Sacher Distribuzione_files\ErnestCelestine_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8" y="5301811"/>
            <a:ext cx="2298454" cy="129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mediateca.cinemazero.it/files/j/p/jpcyLqhGUPXyj5DqqY4a9gjmoMLyo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868754"/>
            <a:ext cx="1432290" cy="64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4819555"/>
            <a:ext cx="2422153" cy="113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71" y="4901138"/>
            <a:ext cx="1745589" cy="823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 descr="http://www.cinetecadibologna.it/imageserver/titleimage/files/immagini/loghi/schermi150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719037"/>
            <a:ext cx="979112" cy="91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81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FR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Pubblico</a:t>
            </a:r>
            <a:r>
              <a:rPr lang="fr-FR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fr-FR" sz="3600" b="1" dirty="0" err="1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Giovane</a:t>
            </a:r>
            <a:endParaRPr lang="fr-FR" sz="3400" b="1" dirty="0">
              <a:latin typeface="+mn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"/>
            <a:ext cx="1638825" cy="1379413"/>
          </a:xfrm>
          <a:prstGeom prst="rect">
            <a:avLst/>
          </a:prstGeom>
        </p:spPr>
      </p:pic>
      <p:pic>
        <p:nvPicPr>
          <p:cNvPr id="1028" name="Picture 4" descr="http://www.kinodvor.org/en/about-us/images/iman/kinodvor-dvorana2-foto-blaz.budj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046" y="1599835"/>
            <a:ext cx="6529908" cy="510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872" y="1536300"/>
            <a:ext cx="7842255" cy="5231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95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210888" y="2763465"/>
            <a:ext cx="2039064" cy="241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6422" tIns="43211" rIns="86422" bIns="43211">
            <a:spAutoFit/>
          </a:bodyPr>
          <a:lstStyle/>
          <a:p>
            <a:pPr defTabSz="913732">
              <a:spcBef>
                <a:spcPct val="50000"/>
              </a:spcBef>
            </a:pPr>
            <a:endParaRPr lang="fr-FR" sz="1000"/>
          </a:p>
        </p:txBody>
      </p:sp>
      <p:sp>
        <p:nvSpPr>
          <p:cNvPr id="5" name="Rectangle 4"/>
          <p:cNvSpPr/>
          <p:nvPr/>
        </p:nvSpPr>
        <p:spPr>
          <a:xfrm>
            <a:off x="281559" y="415578"/>
            <a:ext cx="8651217" cy="610486"/>
          </a:xfrm>
          <a:prstGeom prst="rect">
            <a:avLst/>
          </a:prstGeom>
        </p:spPr>
        <p:txBody>
          <a:bodyPr wrap="square" lIns="86422" tIns="43211" rIns="86422" bIns="43211">
            <a:spAutoFit/>
          </a:bodyPr>
          <a:lstStyle/>
          <a:p>
            <a:pPr algn="ctr">
              <a:defRPr/>
            </a:pPr>
            <a:r>
              <a:rPr lang="en-GB" sz="3400" b="1" dirty="0">
                <a:solidFill>
                  <a:schemeClr val="bg1"/>
                </a:solidFill>
                <a:latin typeface="Century Gothic" pitchFamily="34" charset="0"/>
              </a:rPr>
              <a:t>A network organisation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29607" y="1550436"/>
            <a:ext cx="8651217" cy="1015247"/>
          </a:xfrm>
          <a:prstGeom prst="rect">
            <a:avLst/>
          </a:prstGeom>
        </p:spPr>
        <p:txBody>
          <a:bodyPr wrap="square" lIns="86457" tIns="43228" rIns="86457" bIns="43228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GB" sz="1500" dirty="0" smtClean="0">
                <a:latin typeface="Calibri" pitchFamily="34" charset="0"/>
              </a:rPr>
              <a:t>- Per </a:t>
            </a:r>
            <a:r>
              <a:rPr lang="en-GB" sz="1500" b="1" dirty="0" err="1">
                <a:solidFill>
                  <a:srgbClr val="003399"/>
                </a:solidFill>
                <a:latin typeface="Calibri" pitchFamily="34" charset="0"/>
              </a:rPr>
              <a:t>riunire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gli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esercenti</a:t>
            </a:r>
            <a:r>
              <a:rPr lang="en-GB" sz="1500" dirty="0" smtClean="0">
                <a:latin typeface="Calibri" pitchFamily="34" charset="0"/>
              </a:rPr>
              <a:t> e </a:t>
            </a:r>
            <a:r>
              <a:rPr lang="en-GB" sz="1500" dirty="0" err="1" smtClean="0">
                <a:latin typeface="Calibri" pitchFamily="34" charset="0"/>
              </a:rPr>
              <a:t>programmatori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delle</a:t>
            </a:r>
            <a:r>
              <a:rPr lang="en-GB" sz="1500" dirty="0" smtClean="0">
                <a:latin typeface="Calibri" pitchFamily="34" charset="0"/>
              </a:rPr>
              <a:t> sale di </a:t>
            </a:r>
            <a:r>
              <a:rPr lang="en-GB" sz="1500" dirty="0" err="1" smtClean="0">
                <a:latin typeface="Calibri" pitchFamily="34" charset="0"/>
              </a:rPr>
              <a:t>tutto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il</a:t>
            </a:r>
            <a:r>
              <a:rPr lang="en-GB" sz="1500" dirty="0" smtClean="0">
                <a:latin typeface="Calibri" pitchFamily="34" charset="0"/>
              </a:rPr>
              <a:t> Mondo</a:t>
            </a:r>
          </a:p>
          <a:p>
            <a:pPr lvl="1" eaLnBrk="1" hangingPunct="1">
              <a:lnSpc>
                <a:spcPct val="80000"/>
              </a:lnSpc>
              <a:defRPr/>
            </a:pPr>
            <a:endParaRPr lang="en-GB" sz="1500" dirty="0">
              <a:latin typeface="Calibri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GB" sz="1500" dirty="0" smtClean="0">
                <a:latin typeface="Calibri" pitchFamily="34" charset="0"/>
              </a:rPr>
              <a:t>- Per </a:t>
            </a:r>
            <a:r>
              <a:rPr lang="en-GB" sz="1500" dirty="0" err="1" smtClean="0">
                <a:latin typeface="Calibri" pitchFamily="34" charset="0"/>
              </a:rPr>
              <a:t>permettere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agli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esercenti</a:t>
            </a:r>
            <a:r>
              <a:rPr lang="en-GB" sz="1500" dirty="0" smtClean="0">
                <a:latin typeface="Calibri" pitchFamily="34" charset="0"/>
              </a:rPr>
              <a:t> di </a:t>
            </a:r>
            <a:r>
              <a:rPr lang="en-GB" sz="1500" b="1" dirty="0" err="1">
                <a:solidFill>
                  <a:srgbClr val="003399"/>
                </a:solidFill>
                <a:latin typeface="Calibri" pitchFamily="34" charset="0"/>
              </a:rPr>
              <a:t>condividere</a:t>
            </a:r>
            <a:r>
              <a:rPr lang="en-GB" sz="1500" dirty="0" smtClean="0">
                <a:latin typeface="Calibri" pitchFamily="34" charset="0"/>
              </a:rPr>
              <a:t> le </a:t>
            </a:r>
            <a:r>
              <a:rPr lang="en-GB" sz="1500" dirty="0" err="1" smtClean="0">
                <a:latin typeface="Calibri" pitchFamily="34" charset="0"/>
              </a:rPr>
              <a:t>loro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b="1" dirty="0" err="1">
                <a:solidFill>
                  <a:srgbClr val="003399"/>
                </a:solidFill>
                <a:latin typeface="Calibri" pitchFamily="34" charset="0"/>
              </a:rPr>
              <a:t>esperienze</a:t>
            </a:r>
            <a:r>
              <a:rPr lang="en-GB" sz="1500" dirty="0" smtClean="0">
                <a:latin typeface="Calibri" pitchFamily="34" charset="0"/>
              </a:rPr>
              <a:t> e </a:t>
            </a:r>
            <a:r>
              <a:rPr lang="en-GB" sz="1500" b="1" dirty="0" err="1">
                <a:solidFill>
                  <a:srgbClr val="003399"/>
                </a:solidFill>
                <a:latin typeface="Calibri" pitchFamily="34" charset="0"/>
              </a:rPr>
              <a:t>buone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b="1" dirty="0" err="1">
                <a:solidFill>
                  <a:srgbClr val="003399"/>
                </a:solidFill>
                <a:latin typeface="Calibri" pitchFamily="34" charset="0"/>
              </a:rPr>
              <a:t>pratiche</a:t>
            </a:r>
            <a:endParaRPr lang="en-GB" sz="1500" b="1" dirty="0">
              <a:solidFill>
                <a:srgbClr val="003399"/>
              </a:solidFill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1500" dirty="0">
              <a:latin typeface="Calibri" pitchFamily="34" charset="0"/>
            </a:endParaRPr>
          </a:p>
          <a:p>
            <a:pPr>
              <a:lnSpc>
                <a:spcPct val="80000"/>
              </a:lnSpc>
              <a:defRPr/>
            </a:pPr>
            <a:r>
              <a:rPr lang="en-GB" sz="1500" dirty="0">
                <a:latin typeface="Calibri" pitchFamily="34" charset="0"/>
              </a:rPr>
              <a:t>- </a:t>
            </a:r>
            <a:r>
              <a:rPr lang="en-GB" sz="1500" dirty="0" smtClean="0">
                <a:latin typeface="Calibri" pitchFamily="34" charset="0"/>
              </a:rPr>
              <a:t>Per </a:t>
            </a:r>
            <a:r>
              <a:rPr lang="en-GB" sz="1500" dirty="0" err="1" smtClean="0">
                <a:latin typeface="Calibri" pitchFamily="34" charset="0"/>
              </a:rPr>
              <a:t>rafforzare</a:t>
            </a:r>
            <a:r>
              <a:rPr lang="en-GB" sz="1500" dirty="0" smtClean="0">
                <a:latin typeface="Calibri" pitchFamily="34" charset="0"/>
              </a:rPr>
              <a:t> la </a:t>
            </a:r>
            <a:r>
              <a:rPr lang="en-GB" sz="1500" b="1" dirty="0" err="1">
                <a:solidFill>
                  <a:srgbClr val="003399"/>
                </a:solidFill>
                <a:latin typeface="Calibri" pitchFamily="34" charset="0"/>
              </a:rPr>
              <a:t>circolazione</a:t>
            </a:r>
            <a:r>
              <a:rPr lang="en-GB" sz="15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GB" sz="1500" b="1" dirty="0" err="1">
                <a:solidFill>
                  <a:srgbClr val="003399"/>
                </a:solidFill>
                <a:latin typeface="Calibri" pitchFamily="34" charset="0"/>
              </a:rPr>
              <a:t>delle</a:t>
            </a:r>
            <a:r>
              <a:rPr lang="en-GB" sz="1500" b="1" dirty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GB" sz="1500" b="1" dirty="0" err="1" smtClean="0">
                <a:solidFill>
                  <a:srgbClr val="003399"/>
                </a:solidFill>
                <a:latin typeface="Calibri" pitchFamily="34" charset="0"/>
              </a:rPr>
              <a:t>informazioni</a:t>
            </a:r>
            <a:endParaRPr lang="en-GB" sz="1500" b="1" dirty="0">
              <a:solidFill>
                <a:srgbClr val="003399"/>
              </a:solidFill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10888" y="4725144"/>
            <a:ext cx="8581218" cy="1983204"/>
          </a:xfrm>
          <a:prstGeom prst="rect">
            <a:avLst/>
          </a:prstGeom>
          <a:noFill/>
        </p:spPr>
        <p:txBody>
          <a:bodyPr wrap="square" lIns="86457" tIns="43228" rIns="86457" bIns="43228" rtlCol="0">
            <a:spAutoFit/>
          </a:bodyPr>
          <a:lstStyle/>
          <a:p>
            <a:pPr lvl="1" eaLnBrk="1" hangingPunct="1">
              <a:lnSpc>
                <a:spcPct val="80000"/>
              </a:lnSpc>
              <a:buFontTx/>
              <a:buNone/>
              <a:defRPr/>
            </a:pPr>
            <a:endParaRPr lang="en-GB" sz="1500" b="1" dirty="0"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GB" sz="1900" b="1" dirty="0" err="1" smtClean="0">
                <a:solidFill>
                  <a:srgbClr val="003399"/>
                </a:solidFill>
                <a:latin typeface="Calibri" pitchFamily="34" charset="0"/>
              </a:rPr>
              <a:t>Azioni</a:t>
            </a:r>
            <a:r>
              <a:rPr lang="en-GB" sz="1900" b="1" dirty="0" smtClean="0">
                <a:solidFill>
                  <a:srgbClr val="003399"/>
                </a:solidFill>
                <a:latin typeface="Calibri" pitchFamily="34" charset="0"/>
              </a:rPr>
              <a:t> e </a:t>
            </a:r>
            <a:r>
              <a:rPr lang="en-GB" sz="1900" b="1" dirty="0" err="1" smtClean="0">
                <a:solidFill>
                  <a:srgbClr val="003399"/>
                </a:solidFill>
                <a:latin typeface="Calibri" pitchFamily="34" charset="0"/>
              </a:rPr>
              <a:t>eventi</a:t>
            </a:r>
            <a:r>
              <a:rPr lang="en-GB" sz="19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alibri" pitchFamily="34" charset="0"/>
              </a:rPr>
              <a:t>:</a:t>
            </a:r>
            <a:endParaRPr lang="en-GB" sz="1900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endParaRPr lang="en-GB" sz="1500" dirty="0">
              <a:effectLst>
                <a:outerShdw blurRad="38100" dist="38100" dir="2700000" algn="tl">
                  <a:srgbClr val="FFFFFF"/>
                </a:outerShdw>
              </a:effectLst>
              <a:latin typeface="Calibri" pitchFamily="34" charset="0"/>
            </a:endParaRPr>
          </a:p>
          <a:p>
            <a:pPr marL="800100" lvl="1" indent="-342900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GB" sz="1500" dirty="0" smtClean="0">
                <a:latin typeface="Calibri" pitchFamily="34" charset="0"/>
              </a:rPr>
              <a:t>Il </a:t>
            </a:r>
            <a:r>
              <a:rPr lang="en-GB" sz="1500" b="1" dirty="0">
                <a:solidFill>
                  <a:srgbClr val="003399"/>
                </a:solidFill>
                <a:latin typeface="Calibri" pitchFamily="34" charset="0"/>
              </a:rPr>
              <a:t>Label</a:t>
            </a:r>
            <a:r>
              <a:rPr lang="en-GB" sz="1500" dirty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premia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dei</a:t>
            </a:r>
            <a:r>
              <a:rPr lang="en-GB" sz="1500" dirty="0" smtClean="0">
                <a:latin typeface="Calibri" pitchFamily="34" charset="0"/>
              </a:rPr>
              <a:t> film </a:t>
            </a:r>
            <a:r>
              <a:rPr lang="en-GB" sz="1500" dirty="0" err="1" smtClean="0">
                <a:latin typeface="Calibri" pitchFamily="34" charset="0"/>
              </a:rPr>
              <a:t>europei</a:t>
            </a:r>
            <a:r>
              <a:rPr lang="en-GB" sz="1500" dirty="0" smtClean="0">
                <a:latin typeface="Calibri" pitchFamily="34" charset="0"/>
              </a:rPr>
              <a:t> a </a:t>
            </a:r>
            <a:r>
              <a:rPr lang="en-GB" sz="1500" dirty="0" err="1" smtClean="0">
                <a:latin typeface="Calibri" pitchFamily="34" charset="0"/>
              </a:rPr>
              <a:t>Berlino</a:t>
            </a:r>
            <a:r>
              <a:rPr lang="en-GB" sz="1500" dirty="0" smtClean="0">
                <a:latin typeface="Calibri" pitchFamily="34" charset="0"/>
              </a:rPr>
              <a:t>, Cannes, Karlovy Vary e </a:t>
            </a:r>
            <a:r>
              <a:rPr lang="en-GB" sz="1500" dirty="0" err="1" smtClean="0">
                <a:latin typeface="Calibri" pitchFamily="34" charset="0"/>
              </a:rPr>
              <a:t>Venezia</a:t>
            </a:r>
            <a:endParaRPr lang="en-GB" sz="1500" dirty="0" smtClean="0">
              <a:latin typeface="Calibri" pitchFamily="34" charset="0"/>
            </a:endParaRPr>
          </a:p>
          <a:p>
            <a:pPr lvl="1" eaLnBrk="1" hangingPunct="1">
              <a:lnSpc>
                <a:spcPct val="80000"/>
              </a:lnSpc>
              <a:defRPr/>
            </a:pPr>
            <a:endParaRPr lang="en-GB" sz="1500" dirty="0" smtClean="0">
              <a:latin typeface="Calibri" pitchFamily="34" charset="0"/>
            </a:endParaRPr>
          </a:p>
          <a:p>
            <a:pPr marL="800100" lvl="1" indent="-342900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GB" sz="1500" b="1" dirty="0" err="1" smtClean="0">
                <a:solidFill>
                  <a:srgbClr val="003399"/>
                </a:solidFill>
                <a:latin typeface="Calibri" pitchFamily="34" charset="0"/>
              </a:rPr>
              <a:t>Incontri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professionali</a:t>
            </a:r>
            <a:r>
              <a:rPr lang="en-GB" sz="1500" dirty="0" smtClean="0">
                <a:latin typeface="Calibri" pitchFamily="34" charset="0"/>
              </a:rPr>
              <a:t> (Cannes</a:t>
            </a:r>
            <a:r>
              <a:rPr lang="en-GB" sz="1500" dirty="0">
                <a:latin typeface="Calibri" pitchFamily="34" charset="0"/>
              </a:rPr>
              <a:t>, </a:t>
            </a:r>
            <a:r>
              <a:rPr lang="en-GB" sz="1500" dirty="0" err="1" smtClean="0">
                <a:latin typeface="Calibri" pitchFamily="34" charset="0"/>
              </a:rPr>
              <a:t>Conferenza</a:t>
            </a:r>
            <a:r>
              <a:rPr lang="en-GB" sz="1500" dirty="0" smtClean="0">
                <a:latin typeface="Calibri" pitchFamily="34" charset="0"/>
              </a:rPr>
              <a:t> </a:t>
            </a:r>
            <a:r>
              <a:rPr lang="en-GB" sz="1500" dirty="0" err="1" smtClean="0">
                <a:latin typeface="Calibri" pitchFamily="34" charset="0"/>
              </a:rPr>
              <a:t>annuale</a:t>
            </a:r>
            <a:r>
              <a:rPr lang="en-GB" sz="1500" dirty="0" smtClean="0">
                <a:latin typeface="Calibri" pitchFamily="34" charset="0"/>
              </a:rPr>
              <a:t>)</a:t>
            </a:r>
            <a:endParaRPr lang="en-GB" sz="1500" dirty="0">
              <a:latin typeface="Calibri" pitchFamily="34" charset="0"/>
            </a:endParaRPr>
          </a:p>
          <a:p>
            <a:pPr marL="800100" lvl="1" indent="-342900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GB" sz="1500" b="1" dirty="0">
              <a:solidFill>
                <a:srgbClr val="003399"/>
              </a:solidFill>
              <a:latin typeface="Calibri" pitchFamily="34" charset="0"/>
            </a:endParaRPr>
          </a:p>
          <a:p>
            <a:pPr marL="800100" lvl="1" indent="-342900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GB" sz="1500" b="1" dirty="0" err="1" smtClean="0">
                <a:solidFill>
                  <a:srgbClr val="003399"/>
                </a:solidFill>
                <a:latin typeface="Calibri" pitchFamily="34" charset="0"/>
              </a:rPr>
              <a:t>Seminari</a:t>
            </a:r>
            <a:r>
              <a:rPr lang="en-GB" sz="1500" b="1" dirty="0" smtClean="0">
                <a:solidFill>
                  <a:srgbClr val="003399"/>
                </a:solidFill>
                <a:latin typeface="Calibri" pitchFamily="34" charset="0"/>
              </a:rPr>
              <a:t> </a:t>
            </a:r>
            <a:r>
              <a:rPr lang="en-GB" sz="1500" dirty="0" smtClean="0">
                <a:latin typeface="Calibri" pitchFamily="34" charset="0"/>
              </a:rPr>
              <a:t>(Bologna</a:t>
            </a:r>
            <a:r>
              <a:rPr lang="en-GB" sz="1500" dirty="0">
                <a:latin typeface="Calibri" pitchFamily="34" charset="0"/>
              </a:rPr>
              <a:t>, </a:t>
            </a:r>
            <a:r>
              <a:rPr lang="en-GB" sz="1500" dirty="0" err="1" smtClean="0">
                <a:latin typeface="Calibri" pitchFamily="34" charset="0"/>
              </a:rPr>
              <a:t>Messico</a:t>
            </a:r>
            <a:r>
              <a:rPr lang="en-GB" sz="1500" dirty="0" smtClean="0">
                <a:latin typeface="Calibri" pitchFamily="34" charset="0"/>
              </a:rPr>
              <a:t> e </a:t>
            </a:r>
            <a:r>
              <a:rPr lang="en-GB" sz="1500" dirty="0" err="1" smtClean="0">
                <a:latin typeface="Calibri" pitchFamily="34" charset="0"/>
              </a:rPr>
              <a:t>Giappone</a:t>
            </a:r>
            <a:r>
              <a:rPr lang="en-GB" sz="1500" dirty="0" smtClean="0">
                <a:latin typeface="Calibri" pitchFamily="34" charset="0"/>
              </a:rPr>
              <a:t>)</a:t>
            </a:r>
            <a:endParaRPr lang="en-GB" sz="1500" dirty="0">
              <a:latin typeface="Calibri" pitchFamily="34" charset="0"/>
            </a:endParaRPr>
          </a:p>
          <a:p>
            <a:pPr marL="800100" lvl="1" indent="-342900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GB" sz="1500" dirty="0">
              <a:latin typeface="Calibri" pitchFamily="34" charset="0"/>
            </a:endParaRPr>
          </a:p>
          <a:p>
            <a:pPr marL="800100" lvl="1" indent="-342900" eaLnBrk="1" hangingPunct="1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GB" sz="1500" b="1" dirty="0">
                <a:solidFill>
                  <a:srgbClr val="003399"/>
                </a:solidFill>
                <a:latin typeface="Calibri" pitchFamily="34" charset="0"/>
              </a:rPr>
              <a:t>27 Times Cinema </a:t>
            </a:r>
            <a:r>
              <a:rPr lang="en-GB" sz="1500" dirty="0" smtClean="0">
                <a:latin typeface="Calibri" pitchFamily="34" charset="0"/>
              </a:rPr>
              <a:t>a </a:t>
            </a:r>
            <a:r>
              <a:rPr lang="en-GB" sz="1500" dirty="0" err="1" smtClean="0">
                <a:latin typeface="Calibri" pitchFamily="34" charset="0"/>
              </a:rPr>
              <a:t>Venezia</a:t>
            </a:r>
            <a:endParaRPr lang="en-GB" sz="1500" dirty="0" smtClean="0">
              <a:latin typeface="Calibri" pitchFamily="34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17"/>
            <a:ext cx="1638825" cy="1379413"/>
          </a:xfrm>
          <a:prstGeom prst="rect">
            <a:avLst/>
          </a:prstGeom>
        </p:spPr>
      </p:pic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z="36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Azioni Comuni</a:t>
            </a:r>
            <a:endParaRPr lang="it-IT" sz="3400" b="1" dirty="0">
              <a:latin typeface="+mn-lt"/>
            </a:endParaRPr>
          </a:p>
        </p:txBody>
      </p:sp>
      <p:pic>
        <p:nvPicPr>
          <p:cNvPr id="1026" name="Picture 2" descr="Z:\Actions Communes\Bologne\Bologne 2012\photos\photos pour site\2012_présentation workshop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8"/>
          <a:stretch/>
        </p:blipFill>
        <p:spPr bwMode="auto">
          <a:xfrm>
            <a:off x="107504" y="2691457"/>
            <a:ext cx="2450233" cy="2033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Actions Communes\Conférence\Conférence 2012\Photos\Photos\Panels\Session 1\RE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691457"/>
            <a:ext cx="3022834" cy="201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131965"/>
            <a:ext cx="897842" cy="91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88" y="2691457"/>
            <a:ext cx="3141488" cy="1360681"/>
          </a:xfrm>
          <a:prstGeom prst="rect">
            <a:avLst/>
          </a:prstGeom>
        </p:spPr>
      </p:pic>
      <p:pic>
        <p:nvPicPr>
          <p:cNvPr id="1030" name="Picture 6" descr="http://www.europa-cinemas.org/var/europacinemas/storage/images/news/les-actions/3e-edition-de-27-times-cinema-27-jeunes-cinephiles-de-toute-l-europe-invites-a-venise./15193-1-eng-GB/Third-edition-of-27-Times-Cinema-featuring-young-cinemagoers-from-all-over-Europe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131965"/>
            <a:ext cx="879337" cy="788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1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xécutif">
    <a:dk1>
      <a:sysClr val="windowText" lastClr="000000"/>
    </a:dk1>
    <a:lt1>
      <a:sysClr val="window" lastClr="FFFFFF"/>
    </a:lt1>
    <a:dk2>
      <a:srgbClr val="2F5897"/>
    </a:dk2>
    <a:lt2>
      <a:srgbClr val="E4E9EF"/>
    </a:lt2>
    <a:accent1>
      <a:srgbClr val="6076B4"/>
    </a:accent1>
    <a:accent2>
      <a:srgbClr val="9C5252"/>
    </a:accent2>
    <a:accent3>
      <a:srgbClr val="E68422"/>
    </a:accent3>
    <a:accent4>
      <a:srgbClr val="846648"/>
    </a:accent4>
    <a:accent5>
      <a:srgbClr val="63891F"/>
    </a:accent5>
    <a:accent6>
      <a:srgbClr val="758085"/>
    </a:accent6>
    <a:hlink>
      <a:srgbClr val="3399FF"/>
    </a:hlink>
    <a:folHlink>
      <a:srgbClr val="B2B2B2"/>
    </a:folHlink>
  </a:clrScheme>
  <a:fontScheme name="Prefab">
    <a:majorFont>
      <a:latin typeface="Arial Black"/>
      <a:ea typeface=""/>
      <a:cs typeface=""/>
      <a:font script="Jpan" typeface="ＭＳ Ｐゴシック"/>
      <a:font script="Hang" typeface="HY견고딕"/>
      <a:font script="Hans" typeface="宋体"/>
      <a:font script="Hant" typeface="新細明體"/>
      <a:font script="Arab" typeface="Tahoma"/>
      <a:font script="Hebr" typeface="Tohoma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Prefab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00000"/>
            </a:schemeClr>
          </a:gs>
          <a:gs pos="30000">
            <a:schemeClr val="phClr">
              <a:tint val="60000"/>
              <a:satMod val="250000"/>
            </a:schemeClr>
          </a:gs>
          <a:gs pos="50000">
            <a:schemeClr val="phClr">
              <a:tint val="57000"/>
              <a:satMod val="250000"/>
            </a:schemeClr>
          </a:gs>
          <a:gs pos="100000">
            <a:schemeClr val="phClr">
              <a:tint val="17000"/>
              <a:satMod val="350000"/>
            </a:schemeClr>
          </a:gs>
        </a:gsLst>
        <a:lin ang="4000000" scaled="1"/>
      </a:gradFill>
      <a:gradFill rotWithShape="1">
        <a:gsLst>
          <a:gs pos="0">
            <a:schemeClr val="phClr">
              <a:tint val="75000"/>
              <a:satMod val="110000"/>
            </a:schemeClr>
          </a:gs>
          <a:gs pos="30000">
            <a:schemeClr val="phClr">
              <a:shade val="75000"/>
              <a:satMod val="130000"/>
            </a:schemeClr>
          </a:gs>
          <a:gs pos="50000">
            <a:schemeClr val="phClr">
              <a:shade val="70000"/>
              <a:satMod val="135000"/>
            </a:schemeClr>
          </a:gs>
          <a:gs pos="100000">
            <a:schemeClr val="phClr">
              <a:tint val="75000"/>
              <a:satMod val="110000"/>
            </a:schemeClr>
          </a:gs>
        </a:gsLst>
        <a:lin ang="4000000" scaled="1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1905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90000" algn="ctr" rotWithShape="0">
            <a:srgbClr val="000000">
              <a:alpha val="60000"/>
            </a:srgbClr>
          </a:outerShdw>
        </a:effectLst>
      </a:effectStyle>
      <a:effectStyle>
        <a:effectLst>
          <a:outerShdw blurRad="110000" algn="ctr" rotWithShape="0">
            <a:srgbClr val="000000">
              <a:alpha val="65000"/>
            </a:srgbClr>
          </a:outerShdw>
        </a:effectLst>
      </a:effectStyle>
      <a:effectStyle>
        <a:effectLst>
          <a:outerShdw blurRad="120000" algn="ctr" rotWithShape="0">
            <a:srgbClr val="000000">
              <a:alpha val="70000"/>
            </a:srgbClr>
          </a:outerShdw>
        </a:effectLst>
        <a:scene3d>
          <a:camera prst="orthographicFront"/>
          <a:lightRig rig="glow" dir="t">
            <a:rot lat="0" lon="0" rev="1800000"/>
          </a:lightRig>
        </a:scene3d>
        <a:sp3d contourW="12700" prstMaterial="dkEdge">
          <a:bevelT w="50800" h="44450" prst="angle"/>
          <a:contourClr>
            <a:schemeClr val="phClr">
              <a:shade val="4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75000"/>
              <a:satMod val="110000"/>
            </a:schemeClr>
          </a:gs>
          <a:gs pos="30000">
            <a:schemeClr val="phClr">
              <a:shade val="75000"/>
              <a:satMod val="130000"/>
            </a:schemeClr>
          </a:gs>
          <a:gs pos="50000">
            <a:schemeClr val="phClr">
              <a:shade val="70000"/>
              <a:satMod val="135000"/>
            </a:schemeClr>
          </a:gs>
          <a:gs pos="100000">
            <a:schemeClr val="phClr">
              <a:tint val="75000"/>
              <a:satMod val="110000"/>
            </a:schemeClr>
          </a:gs>
        </a:gsLst>
        <a:lin ang="4000000" scaled="1"/>
      </a:gradFill>
      <a:blipFill>
        <a:blip xmlns:r="http://schemas.openxmlformats.org/officeDocument/2006/relationships" r:embed="rId1">
          <a:duotone>
            <a:schemeClr val="phClr">
              <a:shade val="75000"/>
              <a:satMod val="120000"/>
            </a:schemeClr>
            <a:schemeClr val="phClr">
              <a:tint val="94000"/>
              <a:satMod val="210000"/>
            </a:schemeClr>
          </a:duotone>
        </a:blip>
        <a:tile tx="0" ty="0" sx="100000" sy="100000" flip="none" algn="tl"/>
      </a:blip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1705</TotalTime>
  <Words>957</Words>
  <Application>Microsoft Office PowerPoint</Application>
  <PresentationFormat>Affichage à l'écran (4:3)</PresentationFormat>
  <Paragraphs>245</Paragraphs>
  <Slides>43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43</vt:i4>
      </vt:variant>
    </vt:vector>
  </HeadingPairs>
  <TitlesOfParts>
    <vt:vector size="45" baseType="lpstr">
      <vt:lpstr>Thème Office</vt:lpstr>
      <vt:lpstr>Office-tema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Pubblico Giovane</vt:lpstr>
      <vt:lpstr>Pubblico Giovane</vt:lpstr>
      <vt:lpstr>Azioni Comuni</vt:lpstr>
      <vt:lpstr>Premio Europa Cinemas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PARIGI</vt:lpstr>
      <vt:lpstr>Pratiche francesi</vt:lpstr>
      <vt:lpstr>Sugar Man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Europa Cinemas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Lucas Varone</dc:creator>
  <cp:lastModifiedBy>Lucas Varone</cp:lastModifiedBy>
  <cp:revision>148</cp:revision>
  <cp:lastPrinted>2013-01-22T17:35:33Z</cp:lastPrinted>
  <dcterms:created xsi:type="dcterms:W3CDTF">2013-01-08T11:39:00Z</dcterms:created>
  <dcterms:modified xsi:type="dcterms:W3CDTF">2013-01-28T17:04:07Z</dcterms:modified>
</cp:coreProperties>
</file>